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61" r:id="rId3"/>
    <p:sldId id="321" r:id="rId4"/>
    <p:sldId id="257" r:id="rId5"/>
    <p:sldId id="258" r:id="rId6"/>
    <p:sldId id="262" r:id="rId7"/>
    <p:sldId id="264" r:id="rId8"/>
    <p:sldId id="312" r:id="rId9"/>
    <p:sldId id="313" r:id="rId10"/>
    <p:sldId id="267" r:id="rId11"/>
    <p:sldId id="268" r:id="rId12"/>
    <p:sldId id="269" r:id="rId13"/>
    <p:sldId id="318" r:id="rId14"/>
    <p:sldId id="270" r:id="rId15"/>
    <p:sldId id="271" r:id="rId16"/>
    <p:sldId id="273" r:id="rId17"/>
    <p:sldId id="276" r:id="rId18"/>
    <p:sldId id="278" r:id="rId19"/>
    <p:sldId id="319" r:id="rId20"/>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94674"/>
  </p:normalViewPr>
  <p:slideViewPr>
    <p:cSldViewPr snapToGrid="0" snapToObjects="1">
      <p:cViewPr varScale="1">
        <p:scale>
          <a:sx n="86" d="100"/>
          <a:sy n="86" d="100"/>
        </p:scale>
        <p:origin x="-336"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2" y="0"/>
            <a:ext cx="2945659" cy="498056"/>
          </a:xfrm>
          <a:prstGeom prst="rect">
            <a:avLst/>
          </a:prstGeom>
        </p:spPr>
        <p:txBody>
          <a:bodyPr vert="horz" lIns="91426" tIns="45712" rIns="91426" bIns="45712" rtlCol="0"/>
          <a:lstStyle>
            <a:lvl1pPr algn="l">
              <a:defRPr sz="1200"/>
            </a:lvl1pPr>
          </a:lstStyle>
          <a:p>
            <a:endParaRPr lang="it-IT"/>
          </a:p>
        </p:txBody>
      </p:sp>
      <p:sp>
        <p:nvSpPr>
          <p:cNvPr id="3" name="Segnaposto data 2"/>
          <p:cNvSpPr>
            <a:spLocks noGrp="1"/>
          </p:cNvSpPr>
          <p:nvPr>
            <p:ph type="dt" idx="1"/>
          </p:nvPr>
        </p:nvSpPr>
        <p:spPr>
          <a:xfrm>
            <a:off x="3850445" y="0"/>
            <a:ext cx="2945659" cy="498056"/>
          </a:xfrm>
          <a:prstGeom prst="rect">
            <a:avLst/>
          </a:prstGeom>
        </p:spPr>
        <p:txBody>
          <a:bodyPr vert="horz" lIns="91426" tIns="45712" rIns="91426" bIns="45712" rtlCol="0"/>
          <a:lstStyle>
            <a:lvl1pPr algn="r">
              <a:defRPr sz="1200"/>
            </a:lvl1pPr>
          </a:lstStyle>
          <a:p>
            <a:fld id="{D8D0FC6A-17D8-D443-813B-EDAC0EF0C998}" type="datetimeFigureOut">
              <a:rPr lang="it-IT" smtClean="0"/>
              <a:pPr/>
              <a:t>07/09/2017</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26" tIns="45712" rIns="91426" bIns="45712" rtlCol="0" anchor="ctr"/>
          <a:lstStyle/>
          <a:p>
            <a:endParaRPr lang="it-IT"/>
          </a:p>
        </p:txBody>
      </p:sp>
      <p:sp>
        <p:nvSpPr>
          <p:cNvPr id="5" name="Segnaposto note 4"/>
          <p:cNvSpPr>
            <a:spLocks noGrp="1"/>
          </p:cNvSpPr>
          <p:nvPr>
            <p:ph type="body" sz="quarter" idx="3"/>
          </p:nvPr>
        </p:nvSpPr>
        <p:spPr>
          <a:xfrm>
            <a:off x="679768" y="4777196"/>
            <a:ext cx="5438140" cy="3908613"/>
          </a:xfrm>
          <a:prstGeom prst="rect">
            <a:avLst/>
          </a:prstGeom>
        </p:spPr>
        <p:txBody>
          <a:bodyPr vert="horz" lIns="91426" tIns="45712" rIns="91426" bIns="45712"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2" y="9428586"/>
            <a:ext cx="2945659" cy="498055"/>
          </a:xfrm>
          <a:prstGeom prst="rect">
            <a:avLst/>
          </a:prstGeom>
        </p:spPr>
        <p:txBody>
          <a:bodyPr vert="horz" lIns="91426" tIns="45712" rIns="91426" bIns="45712"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5" y="9428586"/>
            <a:ext cx="2945659" cy="498055"/>
          </a:xfrm>
          <a:prstGeom prst="rect">
            <a:avLst/>
          </a:prstGeom>
        </p:spPr>
        <p:txBody>
          <a:bodyPr vert="horz" lIns="91426" tIns="45712" rIns="91426" bIns="45712" rtlCol="0" anchor="b"/>
          <a:lstStyle>
            <a:lvl1pPr algn="r">
              <a:defRPr sz="1200"/>
            </a:lvl1pPr>
          </a:lstStyle>
          <a:p>
            <a:fld id="{B2846C47-1146-E440-8065-F2CB2D613F23}" type="slidenum">
              <a:rPr lang="it-IT" smtClean="0"/>
              <a:pPr/>
              <a:t>‹N›</a:t>
            </a:fld>
            <a:endParaRPr lang="it-IT"/>
          </a:p>
        </p:txBody>
      </p:sp>
    </p:spTree>
    <p:extLst>
      <p:ext uri="{BB962C8B-B14F-4D97-AF65-F5344CB8AC3E}">
        <p14:creationId xmlns:p14="http://schemas.microsoft.com/office/powerpoint/2010/main" xmlns="" val="18491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pPr/>
              <a:t>12</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stile</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EF24AF9-7F90-8441-BBB7-689FFC4F4908}" type="datetimeFigureOut">
              <a:rPr lang="it-IT" smtClean="0"/>
              <a:pPr/>
              <a:t>07/09/2017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xmlns="" val="1502384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EF24AF9-7F90-8441-BBB7-689FFC4F4908}" type="datetimeFigureOut">
              <a:rPr lang="it-IT" smtClean="0"/>
              <a:pPr/>
              <a:t>07/09/2017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xmlns="" val="1550813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EF24AF9-7F90-8441-BBB7-689FFC4F4908}" type="datetimeFigureOut">
              <a:rPr lang="it-IT" smtClean="0"/>
              <a:pPr/>
              <a:t>07/09/2017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xmlns="" val="510647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EF24AF9-7F90-8441-BBB7-689FFC4F4908}" type="datetimeFigureOut">
              <a:rPr lang="it-IT" smtClean="0"/>
              <a:pPr/>
              <a:t>07/09/2017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xmlns="" val="772038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stile</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3EF24AF9-7F90-8441-BBB7-689FFC4F4908}" type="datetimeFigureOut">
              <a:rPr lang="it-IT" smtClean="0"/>
              <a:pPr/>
              <a:t>07/09/2017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xmlns="" val="555344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EF24AF9-7F90-8441-BBB7-689FFC4F4908}" type="datetimeFigureOut">
              <a:rPr lang="it-IT" smtClean="0"/>
              <a:pPr/>
              <a:t>07/09/2017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xmlns="" val="718174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stile</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EF24AF9-7F90-8441-BBB7-689FFC4F4908}" type="datetimeFigureOut">
              <a:rPr lang="it-IT" smtClean="0"/>
              <a:pPr/>
              <a:t>07/09/2017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xmlns="" val="1495548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3EF24AF9-7F90-8441-BBB7-689FFC4F4908}" type="datetimeFigureOut">
              <a:rPr lang="it-IT" smtClean="0"/>
              <a:pPr/>
              <a:t>07/09/2017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xmlns="" val="1540144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EF24AF9-7F90-8441-BBB7-689FFC4F4908}" type="datetimeFigureOut">
              <a:rPr lang="it-IT" smtClean="0"/>
              <a:pPr/>
              <a:t>07/09/2017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xmlns="" val="1585525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stile</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3EF24AF9-7F90-8441-BBB7-689FFC4F4908}" type="datetimeFigureOut">
              <a:rPr lang="it-IT" smtClean="0"/>
              <a:pPr/>
              <a:t>07/09/2017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xmlns="" val="1943078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stile</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3EF24AF9-7F90-8441-BBB7-689FFC4F4908}" type="datetimeFigureOut">
              <a:rPr lang="it-IT" smtClean="0"/>
              <a:pPr/>
              <a:t>07/09/2017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p14="http://schemas.microsoft.com/office/powerpoint/2010/main" xmlns="" val="542361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24AF9-7F90-8441-BBB7-689FFC4F4908}" type="datetimeFigureOut">
              <a:rPr lang="it-IT" smtClean="0"/>
              <a:pPr/>
              <a:t>07/09/2017</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DABA4C-D6E0-E542-B2A8-AEB934BBDC1D}" type="slidenum">
              <a:rPr lang="it-IT" smtClean="0"/>
              <a:pPr/>
              <a:t>‹N›</a:t>
            </a:fld>
            <a:endParaRPr lang="it-IT"/>
          </a:p>
        </p:txBody>
      </p:sp>
    </p:spTree>
    <p:extLst>
      <p:ext uri="{BB962C8B-B14F-4D97-AF65-F5344CB8AC3E}">
        <p14:creationId xmlns:p14="http://schemas.microsoft.com/office/powerpoint/2010/main" xmlns="" val="148178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1389" y="-26505"/>
            <a:ext cx="12335616" cy="6892377"/>
          </a:xfrm>
          <a:prstGeom prst="rect">
            <a:avLst/>
          </a:prstGeom>
        </p:spPr>
      </p:pic>
    </p:spTree>
    <p:extLst>
      <p:ext uri="{BB962C8B-B14F-4D97-AF65-F5344CB8AC3E}">
        <p14:creationId xmlns:p14="http://schemas.microsoft.com/office/powerpoint/2010/main" xmlns="" val="471603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53291" y="0"/>
            <a:ext cx="12358092" cy="6904935"/>
          </a:xfrm>
          <a:prstGeom prst="rect">
            <a:avLst/>
          </a:prstGeom>
        </p:spPr>
      </p:pic>
      <p:sp>
        <p:nvSpPr>
          <p:cNvPr id="3" name="Title 1"/>
          <p:cNvSpPr>
            <a:spLocks noGrp="1"/>
          </p:cNvSpPr>
          <p:nvPr>
            <p:ph type="title"/>
          </p:nvPr>
        </p:nvSpPr>
        <p:spPr>
          <a:xfrm>
            <a:off x="1870364" y="1417638"/>
            <a:ext cx="8229600" cy="785235"/>
          </a:xfrm>
        </p:spPr>
        <p:txBody>
          <a:bodyPr/>
          <a:lstStyle/>
          <a:p>
            <a:pPr algn="ctr"/>
            <a:r>
              <a:rPr lang="it-IT" dirty="0" smtClean="0">
                <a:solidFill>
                  <a:schemeClr val="accent6">
                    <a:lumMod val="75000"/>
                  </a:schemeClr>
                </a:solidFill>
              </a:rPr>
              <a:t>Tipologie contrattuali </a:t>
            </a:r>
            <a:endParaRPr lang="it-IT" dirty="0">
              <a:solidFill>
                <a:schemeClr val="accent6">
                  <a:lumMod val="75000"/>
                </a:schemeClr>
              </a:solidFill>
            </a:endParaRPr>
          </a:p>
        </p:txBody>
      </p:sp>
      <p:sp>
        <p:nvSpPr>
          <p:cNvPr id="4" name="Content Placeholder 2"/>
          <p:cNvSpPr>
            <a:spLocks noGrp="1"/>
          </p:cNvSpPr>
          <p:nvPr>
            <p:ph idx="1"/>
          </p:nvPr>
        </p:nvSpPr>
        <p:spPr>
          <a:xfrm>
            <a:off x="831273" y="2202872"/>
            <a:ext cx="10972799" cy="4456719"/>
          </a:xfrm>
        </p:spPr>
        <p:txBody>
          <a:bodyPr>
            <a:normAutofit fontScale="92500" lnSpcReduction="10000"/>
          </a:bodyPr>
          <a:lstStyle/>
          <a:p>
            <a:pPr>
              <a:buNone/>
            </a:pPr>
            <a:r>
              <a:rPr lang="it-IT" dirty="0" smtClean="0"/>
              <a:t>                                           </a:t>
            </a:r>
            <a:r>
              <a:rPr lang="it-IT" dirty="0" smtClean="0">
                <a:solidFill>
                  <a:srgbClr val="0070C0"/>
                </a:solidFill>
              </a:rPr>
              <a:t>Stessa intensità dell’obbligo di fedeltà</a:t>
            </a:r>
          </a:p>
          <a:p>
            <a:pPr>
              <a:buFont typeface="Wingdings" pitchFamily="2" charset="2"/>
              <a:buChar char="ü"/>
            </a:pPr>
            <a:r>
              <a:rPr lang="it-IT" dirty="0" smtClean="0"/>
              <a:t>Rapporto a tempo indeterminato </a:t>
            </a:r>
          </a:p>
          <a:p>
            <a:pPr>
              <a:buFont typeface="Wingdings" pitchFamily="2" charset="2"/>
              <a:buChar char="ü"/>
            </a:pPr>
            <a:r>
              <a:rPr lang="it-IT" dirty="0" smtClean="0"/>
              <a:t>Rapporto a tempo determinato </a:t>
            </a:r>
          </a:p>
          <a:p>
            <a:pPr>
              <a:buFont typeface="Wingdings" pitchFamily="2" charset="2"/>
              <a:buChar char="ü"/>
            </a:pPr>
            <a:r>
              <a:rPr lang="it-IT" dirty="0" smtClean="0"/>
              <a:t>Rapporto apprendistato </a:t>
            </a:r>
          </a:p>
          <a:p>
            <a:pPr>
              <a:buFont typeface="Wingdings" pitchFamily="2" charset="2"/>
              <a:buChar char="ü"/>
            </a:pPr>
            <a:r>
              <a:rPr lang="it-IT" dirty="0" smtClean="0"/>
              <a:t>Rapporto lavoro intermittente </a:t>
            </a:r>
          </a:p>
          <a:p>
            <a:pPr>
              <a:buFont typeface="Wingdings" pitchFamily="2" charset="2"/>
              <a:buChar char="ü"/>
            </a:pPr>
            <a:r>
              <a:rPr lang="it-IT" dirty="0" smtClean="0"/>
              <a:t>Rapporto collaborazione </a:t>
            </a:r>
            <a:r>
              <a:rPr lang="it-IT" dirty="0" err="1" smtClean="0"/>
              <a:t>eteroganizzate</a:t>
            </a:r>
            <a:r>
              <a:rPr lang="it-IT" dirty="0" smtClean="0"/>
              <a:t> (art. 2, </a:t>
            </a:r>
            <a:r>
              <a:rPr lang="it-IT" dirty="0" err="1" smtClean="0"/>
              <a:t>co</a:t>
            </a:r>
            <a:r>
              <a:rPr lang="it-IT" dirty="0" smtClean="0"/>
              <a:t>. 1 d.lgs. 81/2015)</a:t>
            </a:r>
          </a:p>
          <a:p>
            <a:pPr marL="0" indent="0" algn="ctr">
              <a:buNone/>
            </a:pPr>
            <a:r>
              <a:rPr lang="it-IT" b="1" dirty="0" smtClean="0">
                <a:solidFill>
                  <a:schemeClr val="accent4">
                    <a:lumMod val="60000"/>
                    <a:lumOff val="40000"/>
                  </a:schemeClr>
                </a:solidFill>
              </a:rPr>
              <a:t>Più leggero  </a:t>
            </a:r>
          </a:p>
          <a:p>
            <a:pPr marL="0" indent="0">
              <a:buFont typeface="Wingdings" pitchFamily="2" charset="2"/>
              <a:buChar char="ü"/>
            </a:pPr>
            <a:r>
              <a:rPr lang="it-IT" dirty="0" smtClean="0"/>
              <a:t>Nuovi Voucher </a:t>
            </a:r>
          </a:p>
          <a:p>
            <a:pPr marL="0" indent="0" algn="ctr">
              <a:buNone/>
            </a:pPr>
            <a:r>
              <a:rPr lang="it-IT" dirty="0" smtClean="0">
                <a:solidFill>
                  <a:schemeClr val="accent2">
                    <a:lumMod val="50000"/>
                  </a:schemeClr>
                </a:solidFill>
              </a:rPr>
              <a:t>Diversa intensità </a:t>
            </a:r>
            <a:r>
              <a:rPr lang="it-IT" dirty="0" smtClean="0"/>
              <a:t> </a:t>
            </a:r>
          </a:p>
          <a:p>
            <a:pPr marL="0" indent="0" algn="ctr">
              <a:buNone/>
            </a:pPr>
            <a:r>
              <a:rPr lang="it-IT" dirty="0" smtClean="0"/>
              <a:t>Rapporto di agenzia  </a:t>
            </a:r>
          </a:p>
        </p:txBody>
      </p:sp>
    </p:spTree>
    <p:extLst>
      <p:ext uri="{BB962C8B-B14F-4D97-AF65-F5344CB8AC3E}">
        <p14:creationId xmlns:p14="http://schemas.microsoft.com/office/powerpoint/2010/main" xmlns="" val="3985757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04" y="-553"/>
            <a:ext cx="12358092" cy="6904935"/>
          </a:xfrm>
          <a:prstGeom prst="rect">
            <a:avLst/>
          </a:prstGeom>
        </p:spPr>
      </p:pic>
      <p:sp>
        <p:nvSpPr>
          <p:cNvPr id="3" name="Title 1"/>
          <p:cNvSpPr>
            <a:spLocks noGrp="1"/>
          </p:cNvSpPr>
          <p:nvPr>
            <p:ph type="title"/>
          </p:nvPr>
        </p:nvSpPr>
        <p:spPr>
          <a:xfrm>
            <a:off x="1870364" y="1417638"/>
            <a:ext cx="8229600" cy="735253"/>
          </a:xfrm>
        </p:spPr>
        <p:txBody>
          <a:bodyPr/>
          <a:lstStyle/>
          <a:p>
            <a:pPr algn="ctr"/>
            <a:r>
              <a:rPr lang="it-IT" dirty="0" smtClean="0">
                <a:solidFill>
                  <a:schemeClr val="accent6">
                    <a:lumMod val="75000"/>
                  </a:schemeClr>
                </a:solidFill>
              </a:rPr>
              <a:t>PART TIME </a:t>
            </a:r>
            <a:endParaRPr lang="it-IT" dirty="0">
              <a:solidFill>
                <a:schemeClr val="accent6">
                  <a:lumMod val="75000"/>
                </a:schemeClr>
              </a:solidFill>
            </a:endParaRPr>
          </a:p>
        </p:txBody>
      </p:sp>
      <p:sp>
        <p:nvSpPr>
          <p:cNvPr id="4" name="Content Placeholder 2"/>
          <p:cNvSpPr>
            <a:spLocks noGrp="1"/>
          </p:cNvSpPr>
          <p:nvPr>
            <p:ph idx="1"/>
          </p:nvPr>
        </p:nvSpPr>
        <p:spPr>
          <a:xfrm>
            <a:off x="727364" y="2286000"/>
            <a:ext cx="10744199" cy="4281055"/>
          </a:xfrm>
        </p:spPr>
        <p:txBody>
          <a:bodyPr>
            <a:normAutofit fontScale="70000" lnSpcReduction="20000"/>
          </a:bodyPr>
          <a:lstStyle/>
          <a:p>
            <a:pPr lvl="1" algn="just"/>
            <a:endParaRPr lang="it-IT" dirty="0" smtClean="0">
              <a:solidFill>
                <a:srgbClr val="FF0000"/>
              </a:solidFill>
            </a:endParaRPr>
          </a:p>
          <a:p>
            <a:pPr>
              <a:buNone/>
            </a:pPr>
            <a:r>
              <a:rPr lang="en-US" dirty="0" smtClean="0"/>
              <a:t> </a:t>
            </a:r>
            <a:endParaRPr lang="it-IT" dirty="0" smtClean="0"/>
          </a:p>
          <a:p>
            <a:pPr>
              <a:buNone/>
            </a:pPr>
            <a:r>
              <a:rPr lang="it-IT" dirty="0" smtClean="0"/>
              <a:t>		L’ Obbligo di fedeltà determina un forte limite per instaurare un ulteriore rapporto di lavoro</a:t>
            </a:r>
          </a:p>
          <a:p>
            <a:pPr>
              <a:buNone/>
            </a:pPr>
            <a:r>
              <a:rPr lang="it-IT" dirty="0" smtClean="0">
                <a:solidFill>
                  <a:schemeClr val="accent6">
                    <a:lumMod val="75000"/>
                  </a:schemeClr>
                </a:solidFill>
              </a:rPr>
              <a:t>                                                                                 Attenuazione </a:t>
            </a:r>
          </a:p>
          <a:p>
            <a:pPr>
              <a:buNone/>
            </a:pPr>
            <a:r>
              <a:rPr lang="it-IT" dirty="0" smtClean="0"/>
              <a:t>                                                            </a:t>
            </a:r>
            <a:r>
              <a:rPr lang="it-IT" dirty="0" smtClean="0">
                <a:solidFill>
                  <a:schemeClr val="accent1">
                    <a:lumMod val="75000"/>
                  </a:schemeClr>
                </a:solidFill>
              </a:rPr>
              <a:t>Cass. n. 13329 del 26 ottobre 2001 </a:t>
            </a:r>
          </a:p>
          <a:p>
            <a:pPr>
              <a:buNone/>
            </a:pPr>
            <a:r>
              <a:rPr lang="it-IT" dirty="0" smtClean="0"/>
              <a:t>    </a:t>
            </a:r>
            <a:r>
              <a:rPr lang="it-IT" i="1" dirty="0" smtClean="0"/>
              <a:t>l'attività concorrenziale deve consistere in atti rientranti in prestazioni di carattere intellettuale di notevole autonomia e discrezionalità, dato che proprio coloro che fanno parte del personale impiegatizio più altamente qualificato, sono in grado di porre in essere quella concorrenza più intensa, comunemente definita "differenziale“ che il legislatore ha inteso reprimere. </a:t>
            </a:r>
          </a:p>
          <a:p>
            <a:pPr>
              <a:buNone/>
            </a:pPr>
            <a:endParaRPr lang="it-IT" i="1" dirty="0" smtClean="0"/>
          </a:p>
          <a:p>
            <a:pPr>
              <a:buNone/>
            </a:pPr>
            <a:endParaRPr lang="it-IT" i="1" dirty="0" smtClean="0"/>
          </a:p>
          <a:p>
            <a:pPr>
              <a:buNone/>
            </a:pPr>
            <a:endParaRPr lang="it-IT" dirty="0" smtClean="0"/>
          </a:p>
          <a:p>
            <a:pPr>
              <a:buNone/>
            </a:pPr>
            <a:r>
              <a:rPr lang="it-IT" dirty="0" smtClean="0"/>
              <a:t>                  minor pericolo di violazione del 2105 c.c. in caso di mansioni meramente esecutive, </a:t>
            </a:r>
            <a:r>
              <a:rPr lang="it-IT" dirty="0" err="1" smtClean="0"/>
              <a:t>purchè</a:t>
            </a:r>
            <a:r>
              <a:rPr lang="it-IT" dirty="0" smtClean="0"/>
              <a:t> non vengano divulgate notizie riservate o metodi di lavorazioni </a:t>
            </a:r>
          </a:p>
          <a:p>
            <a:pPr>
              <a:buNone/>
            </a:pPr>
            <a:endParaRPr lang="it-IT" dirty="0" smtClean="0">
              <a:solidFill>
                <a:srgbClr val="FF0000"/>
              </a:solidFill>
            </a:endParaRPr>
          </a:p>
          <a:p>
            <a:pPr lvl="1" algn="just"/>
            <a:endParaRPr lang="it-IT" dirty="0" smtClean="0">
              <a:solidFill>
                <a:srgbClr val="FF0000"/>
              </a:solidFill>
            </a:endParaRPr>
          </a:p>
          <a:p>
            <a:pPr lvl="1" algn="just"/>
            <a:endParaRPr lang="it-IT" dirty="0" smtClean="0">
              <a:solidFill>
                <a:srgbClr val="FF0000"/>
              </a:solidFill>
            </a:endParaRPr>
          </a:p>
          <a:p>
            <a:pPr marL="0" indent="0">
              <a:buNone/>
            </a:pPr>
            <a:endParaRPr lang="it-IT" dirty="0" smtClean="0"/>
          </a:p>
        </p:txBody>
      </p:sp>
      <p:sp>
        <p:nvSpPr>
          <p:cNvPr id="5" name="Freccia in giù 4"/>
          <p:cNvSpPr/>
          <p:nvPr/>
        </p:nvSpPr>
        <p:spPr>
          <a:xfrm>
            <a:off x="5771072" y="5188789"/>
            <a:ext cx="484632" cy="4054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3985757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08340"/>
            <a:ext cx="12358092" cy="6904935"/>
          </a:xfrm>
          <a:prstGeom prst="rect">
            <a:avLst/>
          </a:prstGeom>
        </p:spPr>
      </p:pic>
      <p:sp>
        <p:nvSpPr>
          <p:cNvPr id="3" name="Title 1"/>
          <p:cNvSpPr>
            <a:spLocks noGrp="1"/>
          </p:cNvSpPr>
          <p:nvPr>
            <p:ph type="title"/>
          </p:nvPr>
        </p:nvSpPr>
        <p:spPr>
          <a:xfrm>
            <a:off x="1716657" y="1578634"/>
            <a:ext cx="8229600" cy="615926"/>
          </a:xfrm>
        </p:spPr>
        <p:txBody>
          <a:bodyPr>
            <a:normAutofit fontScale="90000"/>
          </a:bodyPr>
          <a:lstStyle/>
          <a:p>
            <a:pPr algn="ctr"/>
            <a:r>
              <a:rPr lang="it-IT" b="1" dirty="0" smtClean="0">
                <a:solidFill>
                  <a:schemeClr val="accent6">
                    <a:lumMod val="75000"/>
                  </a:schemeClr>
                </a:solidFill>
              </a:rPr>
              <a:t/>
            </a:r>
            <a:br>
              <a:rPr lang="it-IT" b="1" dirty="0" smtClean="0">
                <a:solidFill>
                  <a:schemeClr val="accent6">
                    <a:lumMod val="75000"/>
                  </a:schemeClr>
                </a:solidFill>
              </a:rPr>
            </a:br>
            <a:r>
              <a:rPr lang="it-IT" b="1" dirty="0" smtClean="0">
                <a:solidFill>
                  <a:schemeClr val="accent6">
                    <a:lumMod val="75000"/>
                  </a:schemeClr>
                </a:solidFill>
              </a:rPr>
              <a:t>Estensione soggettiva </a:t>
            </a:r>
            <a:br>
              <a:rPr lang="it-IT" b="1" dirty="0" smtClean="0">
                <a:solidFill>
                  <a:schemeClr val="accent6">
                    <a:lumMod val="75000"/>
                  </a:schemeClr>
                </a:solidFill>
              </a:rPr>
            </a:br>
            <a:r>
              <a:rPr lang="it-IT" b="1" dirty="0" smtClean="0">
                <a:solidFill>
                  <a:schemeClr val="accent6">
                    <a:lumMod val="75000"/>
                  </a:schemeClr>
                </a:solidFill>
              </a:rPr>
              <a:t>obbligo fedeltà </a:t>
            </a:r>
            <a:endParaRPr lang="it-IT" dirty="0">
              <a:solidFill>
                <a:schemeClr val="accent6">
                  <a:lumMod val="75000"/>
                </a:schemeClr>
              </a:solidFill>
            </a:endParaRPr>
          </a:p>
        </p:txBody>
      </p:sp>
      <p:sp>
        <p:nvSpPr>
          <p:cNvPr id="4" name="Content Placeholder 2"/>
          <p:cNvSpPr>
            <a:spLocks noGrp="1"/>
          </p:cNvSpPr>
          <p:nvPr>
            <p:ph idx="1"/>
          </p:nvPr>
        </p:nvSpPr>
        <p:spPr>
          <a:xfrm>
            <a:off x="822960" y="2544792"/>
            <a:ext cx="10629900" cy="3924588"/>
          </a:xfrm>
        </p:spPr>
        <p:txBody>
          <a:bodyPr>
            <a:normAutofit fontScale="92500" lnSpcReduction="20000"/>
          </a:bodyPr>
          <a:lstStyle/>
          <a:p>
            <a:pPr algn="just">
              <a:buNone/>
            </a:pPr>
            <a:endParaRPr lang="it-IT" dirty="0" smtClean="0"/>
          </a:p>
          <a:p>
            <a:pPr algn="ctr">
              <a:buFont typeface="Wingdings" pitchFamily="2" charset="2"/>
              <a:buChar char="Ø"/>
            </a:pPr>
            <a:r>
              <a:rPr lang="it-IT" dirty="0" smtClean="0"/>
              <a:t>Contratto di somministrazione </a:t>
            </a:r>
          </a:p>
          <a:p>
            <a:pPr algn="ctr">
              <a:buNone/>
            </a:pPr>
            <a:endParaRPr lang="it-IT" dirty="0" smtClean="0"/>
          </a:p>
          <a:p>
            <a:pPr algn="ctr">
              <a:buFont typeface="Wingdings" pitchFamily="2" charset="2"/>
              <a:buChar char="Ø"/>
            </a:pPr>
            <a:r>
              <a:rPr lang="it-IT" dirty="0" smtClean="0"/>
              <a:t>Rapporto di lavoro in appalto</a:t>
            </a:r>
          </a:p>
          <a:p>
            <a:pPr algn="ctr">
              <a:buNone/>
            </a:pPr>
            <a:endParaRPr lang="it-IT" dirty="0" smtClean="0"/>
          </a:p>
          <a:p>
            <a:pPr algn="ctr">
              <a:buNone/>
            </a:pPr>
            <a:r>
              <a:rPr lang="it-IT" dirty="0" smtClean="0"/>
              <a:t>Committente                </a:t>
            </a:r>
          </a:p>
          <a:p>
            <a:pPr algn="ctr">
              <a:buNone/>
            </a:pPr>
            <a:endParaRPr lang="it-IT" dirty="0" smtClean="0">
              <a:solidFill>
                <a:srgbClr val="FF0000"/>
              </a:solidFill>
            </a:endParaRPr>
          </a:p>
          <a:p>
            <a:pPr algn="ctr">
              <a:buNone/>
            </a:pPr>
            <a:endParaRPr lang="it-IT" dirty="0" smtClean="0">
              <a:solidFill>
                <a:srgbClr val="FF0000"/>
              </a:solidFill>
            </a:endParaRPr>
          </a:p>
          <a:p>
            <a:pPr algn="ctr">
              <a:buNone/>
            </a:pPr>
            <a:r>
              <a:rPr lang="it-IT" dirty="0" smtClean="0">
                <a:solidFill>
                  <a:srgbClr val="FF0000"/>
                </a:solidFill>
              </a:rPr>
              <a:t>  CLAUSOLA </a:t>
            </a:r>
            <a:r>
              <a:rPr lang="it-IT" dirty="0" err="1" smtClean="0">
                <a:solidFill>
                  <a:srgbClr val="FF0000"/>
                </a:solidFill>
              </a:rPr>
              <a:t>DI</a:t>
            </a:r>
            <a:r>
              <a:rPr lang="it-IT" dirty="0" smtClean="0">
                <a:solidFill>
                  <a:srgbClr val="FF0000"/>
                </a:solidFill>
              </a:rPr>
              <a:t> NON GRADIMENTO </a:t>
            </a:r>
            <a:endParaRPr lang="it-IT" dirty="0" smtClean="0"/>
          </a:p>
        </p:txBody>
      </p:sp>
      <p:sp>
        <p:nvSpPr>
          <p:cNvPr id="7" name="Freccia in giù 6"/>
          <p:cNvSpPr/>
          <p:nvPr/>
        </p:nvSpPr>
        <p:spPr>
          <a:xfrm>
            <a:off x="5831457" y="4873925"/>
            <a:ext cx="484632" cy="5840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5"/>
          <p:cNvSpPr/>
          <p:nvPr/>
        </p:nvSpPr>
        <p:spPr>
          <a:xfrm rot="5400000">
            <a:off x="5831457" y="4131276"/>
            <a:ext cx="43994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3985757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04" y="-46935"/>
            <a:ext cx="12358092" cy="6904935"/>
          </a:xfrm>
          <a:prstGeom prst="rect">
            <a:avLst/>
          </a:prstGeom>
        </p:spPr>
      </p:pic>
      <p:sp>
        <p:nvSpPr>
          <p:cNvPr id="3" name="Title 1"/>
          <p:cNvSpPr>
            <a:spLocks noGrp="1"/>
          </p:cNvSpPr>
          <p:nvPr>
            <p:ph type="title"/>
          </p:nvPr>
        </p:nvSpPr>
        <p:spPr>
          <a:xfrm>
            <a:off x="1691640" y="1342662"/>
            <a:ext cx="8229600" cy="717631"/>
          </a:xfrm>
        </p:spPr>
        <p:txBody>
          <a:bodyPr>
            <a:normAutofit fontScale="90000"/>
          </a:bodyPr>
          <a:lstStyle/>
          <a:p>
            <a:pPr algn="ctr"/>
            <a:r>
              <a:rPr lang="it-IT" dirty="0" smtClean="0"/>
              <a:t/>
            </a:r>
            <a:br>
              <a:rPr lang="it-IT" dirty="0" smtClean="0"/>
            </a:br>
            <a:r>
              <a:rPr lang="it-IT" dirty="0" smtClean="0">
                <a:solidFill>
                  <a:schemeClr val="accent6">
                    <a:lumMod val="75000"/>
                  </a:schemeClr>
                </a:solidFill>
              </a:rPr>
              <a:t>Malattia </a:t>
            </a:r>
            <a:r>
              <a:rPr lang="it-IT" dirty="0" smtClean="0"/>
              <a:t/>
            </a:r>
            <a:br>
              <a:rPr lang="it-IT" dirty="0" smtClean="0"/>
            </a:br>
            <a:endParaRPr lang="it-IT" dirty="0"/>
          </a:p>
        </p:txBody>
      </p:sp>
      <p:sp>
        <p:nvSpPr>
          <p:cNvPr id="4" name="Content Placeholder 2"/>
          <p:cNvSpPr>
            <a:spLocks noGrp="1"/>
          </p:cNvSpPr>
          <p:nvPr>
            <p:ph idx="1"/>
          </p:nvPr>
        </p:nvSpPr>
        <p:spPr>
          <a:xfrm>
            <a:off x="822960" y="2194560"/>
            <a:ext cx="10629900" cy="4274820"/>
          </a:xfrm>
        </p:spPr>
        <p:txBody>
          <a:bodyPr>
            <a:normAutofit/>
          </a:bodyPr>
          <a:lstStyle/>
          <a:p>
            <a:pPr algn="ctr">
              <a:buNone/>
            </a:pPr>
            <a:r>
              <a:rPr lang="it-IT" dirty="0" smtClean="0">
                <a:solidFill>
                  <a:schemeClr val="accent1">
                    <a:lumMod val="75000"/>
                  </a:schemeClr>
                </a:solidFill>
              </a:rPr>
              <a:t>Cass. 5.8.2015 n. 16465 </a:t>
            </a:r>
          </a:p>
          <a:p>
            <a:pPr>
              <a:buNone/>
            </a:pPr>
            <a:endParaRPr lang="it-IT" dirty="0" smtClean="0"/>
          </a:p>
          <a:p>
            <a:pPr>
              <a:buFont typeface="Wingdings" pitchFamily="2" charset="2"/>
              <a:buChar char="ü"/>
            </a:pPr>
            <a:r>
              <a:rPr lang="it-IT" dirty="0" smtClean="0"/>
              <a:t>   Illecito disciplinare l’espletamento di attività extralavorative durante il periodo di assenza per malattia non solo se da tale comportamento derivi un’effettiva impossibilità temporanea della ripresa del lavoro, ma anche quando la ripresa sia solo messa in pericolo dalla condotta imprudente </a:t>
            </a:r>
          </a:p>
          <a:p>
            <a:pPr>
              <a:buFont typeface="Wingdings" pitchFamily="2" charset="2"/>
              <a:buChar char="Ø"/>
            </a:pPr>
            <a:r>
              <a:rPr lang="it-IT" dirty="0" smtClean="0"/>
              <a:t>      </a:t>
            </a:r>
            <a:r>
              <a:rPr lang="it-IT" dirty="0" smtClean="0">
                <a:solidFill>
                  <a:srgbClr val="FF0000"/>
                </a:solidFill>
              </a:rPr>
              <a:t> </a:t>
            </a:r>
            <a:r>
              <a:rPr lang="it-IT" dirty="0" err="1" smtClean="0">
                <a:solidFill>
                  <a:srgbClr val="FF0000"/>
                </a:solidFill>
              </a:rPr>
              <a:t>……quindi</a:t>
            </a:r>
            <a:r>
              <a:rPr lang="it-IT" dirty="0" smtClean="0">
                <a:solidFill>
                  <a:srgbClr val="FF0000"/>
                </a:solidFill>
              </a:rPr>
              <a:t> violazione del 2105 c.c. anche quando il lavoratore rientra in servizio alla scadenza della malattia </a:t>
            </a:r>
          </a:p>
          <a:p>
            <a:pPr algn="just">
              <a:buNone/>
            </a:pPr>
            <a:endParaRPr lang="it-IT" dirty="0" smtClean="0"/>
          </a:p>
        </p:txBody>
      </p:sp>
    </p:spTree>
    <p:extLst>
      <p:ext uri="{BB962C8B-B14F-4D97-AF65-F5344CB8AC3E}">
        <p14:creationId xmlns:p14="http://schemas.microsoft.com/office/powerpoint/2010/main" xmlns="" val="10876782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358092" cy="6904935"/>
          </a:xfrm>
          <a:prstGeom prst="rect">
            <a:avLst/>
          </a:prstGeom>
        </p:spPr>
      </p:pic>
      <p:sp>
        <p:nvSpPr>
          <p:cNvPr id="3" name="Title 1"/>
          <p:cNvSpPr>
            <a:spLocks noGrp="1"/>
          </p:cNvSpPr>
          <p:nvPr>
            <p:ph type="title"/>
          </p:nvPr>
        </p:nvSpPr>
        <p:spPr>
          <a:xfrm>
            <a:off x="2064246" y="1417638"/>
            <a:ext cx="8229600" cy="936942"/>
          </a:xfrm>
        </p:spPr>
        <p:txBody>
          <a:bodyPr>
            <a:normAutofit fontScale="90000"/>
          </a:bodyPr>
          <a:lstStyle/>
          <a:p>
            <a:pPr algn="ctr"/>
            <a:r>
              <a:rPr lang="it-IT" dirty="0" smtClean="0"/>
              <a:t/>
            </a:r>
            <a:br>
              <a:rPr lang="it-IT" dirty="0" smtClean="0"/>
            </a:br>
            <a:r>
              <a:rPr lang="it-IT" dirty="0" smtClean="0">
                <a:solidFill>
                  <a:schemeClr val="accent6">
                    <a:lumMod val="75000"/>
                  </a:schemeClr>
                </a:solidFill>
              </a:rPr>
              <a:t>Produzione in giudizio di documenti </a:t>
            </a:r>
            <a:r>
              <a:rPr lang="it-IT" dirty="0" smtClean="0"/>
              <a:t/>
            </a:r>
            <a:br>
              <a:rPr lang="it-IT" dirty="0" smtClean="0"/>
            </a:br>
            <a:endParaRPr lang="en-US" b="1" dirty="0">
              <a:solidFill>
                <a:srgbClr val="FF0000"/>
              </a:solidFill>
            </a:endParaRPr>
          </a:p>
        </p:txBody>
      </p:sp>
      <p:sp>
        <p:nvSpPr>
          <p:cNvPr id="4" name="Content Placeholder 2"/>
          <p:cNvSpPr>
            <a:spLocks noGrp="1"/>
          </p:cNvSpPr>
          <p:nvPr>
            <p:ph idx="1"/>
          </p:nvPr>
        </p:nvSpPr>
        <p:spPr>
          <a:xfrm>
            <a:off x="731520" y="2354580"/>
            <a:ext cx="10584180" cy="4000500"/>
          </a:xfrm>
        </p:spPr>
        <p:txBody>
          <a:bodyPr>
            <a:normAutofit/>
          </a:bodyPr>
          <a:lstStyle/>
          <a:p>
            <a:pPr algn="ctr">
              <a:buNone/>
            </a:pPr>
            <a:r>
              <a:rPr lang="it-IT" dirty="0" smtClean="0">
                <a:solidFill>
                  <a:schemeClr val="accent1"/>
                </a:solidFill>
              </a:rPr>
              <a:t>Cass. 14.12.2014 n. 25682 </a:t>
            </a:r>
          </a:p>
          <a:p>
            <a:pPr algn="ctr">
              <a:buNone/>
            </a:pPr>
            <a:endParaRPr lang="it-IT" dirty="0" smtClean="0"/>
          </a:p>
          <a:p>
            <a:pPr>
              <a:buFont typeface="Wingdings" pitchFamily="2" charset="2"/>
              <a:buChar char="ü"/>
            </a:pPr>
            <a:r>
              <a:rPr lang="it-IT" dirty="0" smtClean="0"/>
              <a:t>Nessuna violazione dell’art. 2105 c.c. se il lavoratore produce in giudizio documenti aziendali di carattere riservato anche se non hanno avuto influenza nella decisone. </a:t>
            </a:r>
          </a:p>
          <a:p>
            <a:pPr>
              <a:buNone/>
            </a:pPr>
            <a:endParaRPr lang="it-IT" dirty="0" smtClean="0"/>
          </a:p>
          <a:p>
            <a:pPr>
              <a:buFont typeface="Wingdings" pitchFamily="2" charset="2"/>
              <a:buChar char="Ø"/>
            </a:pPr>
            <a:r>
              <a:rPr lang="it-IT" dirty="0" smtClean="0"/>
              <a:t>   </a:t>
            </a:r>
            <a:r>
              <a:rPr lang="it-IT" b="1" dirty="0" smtClean="0"/>
              <a:t>Scriminante art. 51 c.p. che ha valenza generale anche civilistica </a:t>
            </a:r>
          </a:p>
          <a:p>
            <a:pPr algn="just"/>
            <a:endParaRPr lang="en-US" dirty="0"/>
          </a:p>
        </p:txBody>
      </p:sp>
    </p:spTree>
    <p:extLst>
      <p:ext uri="{BB962C8B-B14F-4D97-AF65-F5344CB8AC3E}">
        <p14:creationId xmlns:p14="http://schemas.microsoft.com/office/powerpoint/2010/main" xmlns="" val="3985757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04" y="-46935"/>
            <a:ext cx="12358092" cy="6904935"/>
          </a:xfrm>
          <a:prstGeom prst="rect">
            <a:avLst/>
          </a:prstGeom>
        </p:spPr>
      </p:pic>
      <p:sp>
        <p:nvSpPr>
          <p:cNvPr id="3" name="Title 1"/>
          <p:cNvSpPr txBox="1">
            <a:spLocks/>
          </p:cNvSpPr>
          <p:nvPr/>
        </p:nvSpPr>
        <p:spPr>
          <a:xfrm>
            <a:off x="2234620" y="1412777"/>
            <a:ext cx="7200800" cy="920115"/>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it-IT" dirty="0" smtClean="0"/>
          </a:p>
          <a:p>
            <a:pPr algn="ctr"/>
            <a:r>
              <a:rPr lang="it-IT" dirty="0" smtClean="0">
                <a:solidFill>
                  <a:schemeClr val="accent6">
                    <a:lumMod val="75000"/>
                  </a:schemeClr>
                </a:solidFill>
              </a:rPr>
              <a:t>Obbligo di fedeltà/diritto di critica </a:t>
            </a:r>
          </a:p>
          <a:p>
            <a:pPr algn="ctr"/>
            <a:endParaRPr lang="en-US" b="1" dirty="0">
              <a:solidFill>
                <a:srgbClr val="FF0000"/>
              </a:solidFill>
            </a:endParaRPr>
          </a:p>
        </p:txBody>
      </p:sp>
      <p:sp>
        <p:nvSpPr>
          <p:cNvPr id="5" name="Subtitle 2"/>
          <p:cNvSpPr txBox="1">
            <a:spLocks/>
          </p:cNvSpPr>
          <p:nvPr/>
        </p:nvSpPr>
        <p:spPr>
          <a:xfrm>
            <a:off x="640080" y="2492896"/>
            <a:ext cx="10515600" cy="38621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it-IT" dirty="0" smtClean="0">
                <a:solidFill>
                  <a:srgbClr val="FF0000"/>
                </a:solidFill>
              </a:rPr>
              <a:t>Delicato confine costituzionale </a:t>
            </a:r>
          </a:p>
          <a:p>
            <a:endParaRPr lang="it-IT" dirty="0" smtClean="0"/>
          </a:p>
          <a:p>
            <a:pPr>
              <a:buFont typeface="Wingdings" pitchFamily="2" charset="2"/>
              <a:buChar char="ü"/>
            </a:pPr>
            <a:r>
              <a:rPr lang="it-IT" dirty="0" smtClean="0"/>
              <a:t>Maggiore espansione per effetto dell’applicazione combinata</a:t>
            </a:r>
          </a:p>
          <a:p>
            <a:pPr>
              <a:buFont typeface="Wingdings" pitchFamily="2" charset="2"/>
              <a:buChar char="Ø"/>
            </a:pPr>
            <a:r>
              <a:rPr lang="it-IT" dirty="0" smtClean="0"/>
              <a:t>Artt. 2105; 1175 e 1375 c.c. </a:t>
            </a:r>
          </a:p>
          <a:p>
            <a:pPr marL="457200" indent="-457200" algn="just">
              <a:buNone/>
            </a:pPr>
            <a:endParaRPr lang="it-IT" dirty="0" smtClean="0"/>
          </a:p>
        </p:txBody>
      </p:sp>
    </p:spTree>
    <p:extLst>
      <p:ext uri="{BB962C8B-B14F-4D97-AF65-F5344CB8AC3E}">
        <p14:creationId xmlns:p14="http://schemas.microsoft.com/office/powerpoint/2010/main" xmlns="" val="3985757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358092" cy="6904935"/>
          </a:xfrm>
          <a:prstGeom prst="rect">
            <a:avLst/>
          </a:prstGeom>
        </p:spPr>
      </p:pic>
      <p:sp>
        <p:nvSpPr>
          <p:cNvPr id="3" name="Title 1"/>
          <p:cNvSpPr>
            <a:spLocks noGrp="1"/>
          </p:cNvSpPr>
          <p:nvPr>
            <p:ph type="title"/>
          </p:nvPr>
        </p:nvSpPr>
        <p:spPr>
          <a:xfrm>
            <a:off x="2064246" y="1349376"/>
            <a:ext cx="8229600" cy="936624"/>
          </a:xfrm>
        </p:spPr>
        <p:txBody>
          <a:bodyPr>
            <a:normAutofit fontScale="90000"/>
          </a:bodyPr>
          <a:lstStyle/>
          <a:p>
            <a:pPr algn="ctr"/>
            <a:r>
              <a:rPr lang="it-IT" dirty="0" smtClean="0"/>
              <a:t/>
            </a:r>
            <a:br>
              <a:rPr lang="it-IT" dirty="0" smtClean="0"/>
            </a:br>
            <a:r>
              <a:rPr lang="it-IT" dirty="0" smtClean="0">
                <a:solidFill>
                  <a:schemeClr val="accent6">
                    <a:lumMod val="75000"/>
                  </a:schemeClr>
                </a:solidFill>
              </a:rPr>
              <a:t>Limiti al diritto di critica </a:t>
            </a:r>
            <a:r>
              <a:rPr lang="it-IT" dirty="0" smtClean="0"/>
              <a:t/>
            </a:r>
            <a:br>
              <a:rPr lang="it-IT" dirty="0" smtClean="0"/>
            </a:br>
            <a:endParaRPr lang="en-US" b="1" dirty="0">
              <a:solidFill>
                <a:srgbClr val="FF0000"/>
              </a:solidFill>
            </a:endParaRPr>
          </a:p>
        </p:txBody>
      </p:sp>
      <p:sp>
        <p:nvSpPr>
          <p:cNvPr id="4" name="Content Placeholder 2"/>
          <p:cNvSpPr>
            <a:spLocks noGrp="1"/>
          </p:cNvSpPr>
          <p:nvPr>
            <p:ph idx="1"/>
          </p:nvPr>
        </p:nvSpPr>
        <p:spPr>
          <a:xfrm>
            <a:off x="685800" y="2286000"/>
            <a:ext cx="10698480" cy="4137660"/>
          </a:xfrm>
        </p:spPr>
        <p:txBody>
          <a:bodyPr>
            <a:normAutofit fontScale="92500" lnSpcReduction="10000"/>
          </a:bodyPr>
          <a:lstStyle/>
          <a:p>
            <a:pPr>
              <a:buNone/>
            </a:pPr>
            <a:r>
              <a:rPr lang="it-IT" dirty="0" smtClean="0"/>
              <a:t>                    </a:t>
            </a:r>
            <a:r>
              <a:rPr lang="it-IT" dirty="0" smtClean="0">
                <a:solidFill>
                  <a:srgbClr val="FF0000"/>
                </a:solidFill>
              </a:rPr>
              <a:t>Continenza sostanziale </a:t>
            </a:r>
          </a:p>
          <a:p>
            <a:pPr>
              <a:buNone/>
            </a:pPr>
            <a:r>
              <a:rPr lang="it-IT" dirty="0" smtClean="0"/>
              <a:t>                    </a:t>
            </a:r>
            <a:r>
              <a:rPr lang="it-IT" b="1" dirty="0" smtClean="0"/>
              <a:t>Corrispondenza dei fatti alla verità soggettiva </a:t>
            </a:r>
          </a:p>
          <a:p>
            <a:pPr>
              <a:buNone/>
            </a:pPr>
            <a:r>
              <a:rPr lang="it-IT" b="1" dirty="0" smtClean="0"/>
              <a:t>                     (quindi non verità assoluta, neanche quella giornalistica) </a:t>
            </a:r>
          </a:p>
          <a:p>
            <a:pPr>
              <a:buNone/>
            </a:pPr>
            <a:endParaRPr lang="it-IT" dirty="0" smtClean="0"/>
          </a:p>
          <a:p>
            <a:pPr>
              <a:buNone/>
            </a:pPr>
            <a:r>
              <a:rPr lang="it-IT" dirty="0" smtClean="0"/>
              <a:t>                     </a:t>
            </a:r>
            <a:r>
              <a:rPr lang="it-IT" dirty="0" smtClean="0">
                <a:solidFill>
                  <a:srgbClr val="FF0000"/>
                </a:solidFill>
              </a:rPr>
              <a:t>Continenza formale </a:t>
            </a:r>
          </a:p>
          <a:p>
            <a:pPr>
              <a:buNone/>
            </a:pPr>
            <a:r>
              <a:rPr lang="it-IT" dirty="0" smtClean="0"/>
              <a:t>                      Misura nell’esposizione dei fatti </a:t>
            </a:r>
          </a:p>
          <a:p>
            <a:pPr>
              <a:buNone/>
            </a:pPr>
            <a:r>
              <a:rPr lang="it-IT" dirty="0" smtClean="0"/>
              <a:t>                      Condotta lesiva del decoro dell’impresa </a:t>
            </a:r>
          </a:p>
          <a:p>
            <a:pPr>
              <a:buNone/>
            </a:pPr>
            <a:r>
              <a:rPr lang="en-US" dirty="0" smtClean="0"/>
              <a:t> </a:t>
            </a:r>
            <a:endParaRPr lang="it-IT" dirty="0" smtClean="0"/>
          </a:p>
          <a:p>
            <a:pPr>
              <a:buNone/>
            </a:pPr>
            <a:r>
              <a:rPr lang="en-US" dirty="0" smtClean="0"/>
              <a:t> </a:t>
            </a:r>
            <a:r>
              <a:rPr lang="it-IT" dirty="0" smtClean="0"/>
              <a:t>         </a:t>
            </a:r>
            <a:r>
              <a:rPr lang="it-IT" b="1" u="sng" dirty="0" smtClean="0"/>
              <a:t>Limiti che trovano applicazione anche in caso di critica sindacale </a:t>
            </a:r>
          </a:p>
          <a:p>
            <a:endParaRPr lang="en-US" dirty="0"/>
          </a:p>
        </p:txBody>
      </p:sp>
      <p:sp>
        <p:nvSpPr>
          <p:cNvPr id="5" name="Freccia a destra 4"/>
          <p:cNvSpPr/>
          <p:nvPr/>
        </p:nvSpPr>
        <p:spPr>
          <a:xfrm>
            <a:off x="1085838" y="2286000"/>
            <a:ext cx="54455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5"/>
          <p:cNvSpPr/>
          <p:nvPr/>
        </p:nvSpPr>
        <p:spPr>
          <a:xfrm>
            <a:off x="1112807" y="3449790"/>
            <a:ext cx="51758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3985757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04" y="-553"/>
            <a:ext cx="12358092" cy="6904935"/>
          </a:xfrm>
          <a:prstGeom prst="rect">
            <a:avLst/>
          </a:prstGeom>
        </p:spPr>
      </p:pic>
      <p:sp>
        <p:nvSpPr>
          <p:cNvPr id="4" name="Content Placeholder 2"/>
          <p:cNvSpPr>
            <a:spLocks noGrp="1"/>
          </p:cNvSpPr>
          <p:nvPr>
            <p:ph idx="1"/>
          </p:nvPr>
        </p:nvSpPr>
        <p:spPr>
          <a:xfrm>
            <a:off x="457200" y="2331720"/>
            <a:ext cx="11087100" cy="4320540"/>
          </a:xfrm>
        </p:spPr>
        <p:txBody>
          <a:bodyPr>
            <a:normAutofit/>
          </a:bodyPr>
          <a:lstStyle/>
          <a:p>
            <a:pPr marL="1314450" lvl="2" indent="-342900" algn="just">
              <a:lnSpc>
                <a:spcPct val="110000"/>
              </a:lnSpc>
            </a:pPr>
            <a:endParaRPr lang="it-IT" sz="4200" b="1" dirty="0"/>
          </a:p>
          <a:p>
            <a:pPr marL="285750" indent="0" algn="just">
              <a:lnSpc>
                <a:spcPct val="110000"/>
              </a:lnSpc>
              <a:buNone/>
            </a:pPr>
            <a:endParaRPr lang="en-US" sz="4600" dirty="0"/>
          </a:p>
          <a:p>
            <a:endParaRPr lang="en-US" dirty="0"/>
          </a:p>
        </p:txBody>
      </p:sp>
      <p:sp>
        <p:nvSpPr>
          <p:cNvPr id="7" name="Rettangolo 6"/>
          <p:cNvSpPr/>
          <p:nvPr/>
        </p:nvSpPr>
        <p:spPr>
          <a:xfrm>
            <a:off x="3048000" y="2130726"/>
            <a:ext cx="6096000" cy="3477875"/>
          </a:xfrm>
          <a:prstGeom prst="rect">
            <a:avLst/>
          </a:prstGeom>
        </p:spPr>
        <p:txBody>
          <a:bodyPr wrap="square">
            <a:spAutoFit/>
          </a:bodyPr>
          <a:lstStyle/>
          <a:p>
            <a:pPr algn="ctr">
              <a:spcAft>
                <a:spcPts val="0"/>
              </a:spcAft>
            </a:pPr>
            <a:r>
              <a:rPr lang="it-IT" sz="3200" dirty="0" smtClean="0">
                <a:solidFill>
                  <a:srgbClr val="FF0000"/>
                </a:solidFill>
                <a:latin typeface="Helvetica Neue"/>
                <a:ea typeface="Arial Unicode MS"/>
                <a:cs typeface="Arial Unicode MS"/>
              </a:rPr>
              <a:t>social network</a:t>
            </a:r>
          </a:p>
          <a:p>
            <a:pPr algn="ctr">
              <a:spcAft>
                <a:spcPts val="0"/>
              </a:spcAft>
            </a:pPr>
            <a:endParaRPr lang="it-IT" sz="3200" dirty="0" smtClean="0">
              <a:solidFill>
                <a:srgbClr val="FF0000"/>
              </a:solidFill>
              <a:latin typeface="Helvetica Neue"/>
              <a:ea typeface="Arial Unicode MS"/>
              <a:cs typeface="Arial Unicode MS"/>
            </a:endParaRPr>
          </a:p>
          <a:p>
            <a:pPr algn="ctr">
              <a:spcAft>
                <a:spcPts val="0"/>
              </a:spcAft>
            </a:pPr>
            <a:r>
              <a:rPr lang="it-IT" sz="3200" dirty="0" smtClean="0">
                <a:solidFill>
                  <a:srgbClr val="FF0000"/>
                </a:solidFill>
                <a:latin typeface="Helvetica Neue"/>
                <a:ea typeface="Arial Unicode MS"/>
                <a:cs typeface="Arial Unicode MS"/>
              </a:rPr>
              <a:t>maggiore violazione </a:t>
            </a:r>
          </a:p>
          <a:p>
            <a:pPr algn="ctr">
              <a:spcAft>
                <a:spcPts val="0"/>
              </a:spcAft>
            </a:pPr>
            <a:r>
              <a:rPr lang="it-IT" sz="3200" dirty="0" smtClean="0">
                <a:solidFill>
                  <a:srgbClr val="FF0000"/>
                </a:solidFill>
                <a:latin typeface="Helvetica Neue"/>
                <a:ea typeface="Arial Unicode MS"/>
                <a:cs typeface="Arial Unicode MS"/>
              </a:rPr>
              <a:t>della continenza formale</a:t>
            </a:r>
          </a:p>
          <a:p>
            <a:pPr algn="ctr">
              <a:spcAft>
                <a:spcPts val="0"/>
              </a:spcAft>
            </a:pPr>
            <a:r>
              <a:rPr lang="it-IT" sz="3200" dirty="0" smtClean="0">
                <a:solidFill>
                  <a:srgbClr val="FF0000"/>
                </a:solidFill>
                <a:latin typeface="Helvetica Neue"/>
                <a:ea typeface="Arial Unicode MS"/>
                <a:cs typeface="Arial Unicode MS"/>
              </a:rPr>
              <a:t> </a:t>
            </a:r>
          </a:p>
          <a:p>
            <a:pPr algn="ctr">
              <a:spcAft>
                <a:spcPts val="0"/>
              </a:spcAft>
            </a:pPr>
            <a:r>
              <a:rPr lang="it-IT" sz="3200" dirty="0" smtClean="0">
                <a:solidFill>
                  <a:srgbClr val="FF0000"/>
                </a:solidFill>
                <a:latin typeface="Helvetica Neue"/>
                <a:ea typeface="Arial Unicode MS"/>
                <a:cs typeface="Arial Unicode MS"/>
              </a:rPr>
              <a:t>immediata ed estesa diffusione </a:t>
            </a:r>
          </a:p>
          <a:p>
            <a:pPr algn="ctr">
              <a:spcAft>
                <a:spcPts val="0"/>
              </a:spcAft>
            </a:pPr>
            <a:endParaRPr lang="it-IT" sz="2800" dirty="0">
              <a:solidFill>
                <a:srgbClr val="FF0000"/>
              </a:solidFill>
              <a:latin typeface="Helvetica Neue"/>
              <a:ea typeface="Arial Unicode MS"/>
              <a:cs typeface="Arial Unicode MS"/>
            </a:endParaRPr>
          </a:p>
        </p:txBody>
      </p:sp>
      <p:sp>
        <p:nvSpPr>
          <p:cNvPr id="9" name="Freccia in giù 8"/>
          <p:cNvSpPr/>
          <p:nvPr/>
        </p:nvSpPr>
        <p:spPr>
          <a:xfrm>
            <a:off x="5822054" y="2794956"/>
            <a:ext cx="484632" cy="370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in giù 9"/>
          <p:cNvSpPr/>
          <p:nvPr/>
        </p:nvSpPr>
        <p:spPr>
          <a:xfrm>
            <a:off x="5822054" y="4226635"/>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34327619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31321" y="-46935"/>
            <a:ext cx="12358092" cy="6904935"/>
          </a:xfrm>
          <a:prstGeom prst="rect">
            <a:avLst/>
          </a:prstGeom>
        </p:spPr>
      </p:pic>
      <p:sp>
        <p:nvSpPr>
          <p:cNvPr id="5" name="Title 1"/>
          <p:cNvSpPr>
            <a:spLocks noGrp="1"/>
          </p:cNvSpPr>
          <p:nvPr>
            <p:ph type="title"/>
          </p:nvPr>
        </p:nvSpPr>
        <p:spPr>
          <a:xfrm>
            <a:off x="-431321" y="1389185"/>
            <a:ext cx="12623321" cy="5257800"/>
          </a:xfrm>
        </p:spPr>
        <p:txBody>
          <a:bodyPr>
            <a:normAutofit/>
          </a:bodyPr>
          <a:lstStyle/>
          <a:p>
            <a:pPr algn="ctr"/>
            <a:r>
              <a:rPr lang="it-IT" b="1" dirty="0" smtClean="0"/>
              <a:t>Attenuazione del limite della continenza formale </a:t>
            </a:r>
            <a:r>
              <a:rPr lang="it-IT" dirty="0" smtClean="0"/>
              <a:t/>
            </a:r>
            <a:br>
              <a:rPr lang="it-IT" dirty="0" smtClean="0"/>
            </a:br>
            <a:r>
              <a:rPr lang="en-US" dirty="0" smtClean="0"/>
              <a:t> </a:t>
            </a:r>
            <a:br>
              <a:rPr lang="en-US" dirty="0" smtClean="0"/>
            </a:br>
            <a:r>
              <a:rPr lang="en-US" dirty="0" err="1" smtClean="0">
                <a:solidFill>
                  <a:schemeClr val="accent1"/>
                </a:solidFill>
              </a:rPr>
              <a:t>Mutamento</a:t>
            </a:r>
            <a:r>
              <a:rPr lang="en-US" dirty="0" smtClean="0">
                <a:solidFill>
                  <a:schemeClr val="accent1"/>
                </a:solidFill>
              </a:rPr>
              <a:t> del </a:t>
            </a:r>
            <a:r>
              <a:rPr lang="it-IT" dirty="0" smtClean="0">
                <a:solidFill>
                  <a:schemeClr val="accent1"/>
                </a:solidFill>
              </a:rPr>
              <a:t> costume sociale nella comunicazione  </a:t>
            </a:r>
            <a:r>
              <a:rPr lang="it-IT" dirty="0" smtClean="0"/>
              <a:t/>
            </a:r>
            <a:br>
              <a:rPr lang="it-IT" dirty="0" smtClean="0"/>
            </a:br>
            <a:r>
              <a:rPr lang="en-US" dirty="0" smtClean="0"/>
              <a:t> </a:t>
            </a:r>
            <a:r>
              <a:rPr lang="it-IT" dirty="0" smtClean="0"/>
              <a:t/>
            </a:r>
            <a:br>
              <a:rPr lang="it-IT" dirty="0" smtClean="0"/>
            </a:br>
            <a:r>
              <a:rPr lang="it-IT" b="1" u="sng" dirty="0" smtClean="0"/>
              <a:t> si è alzata l’asticella della “tolleranza “ </a:t>
            </a:r>
            <a:br>
              <a:rPr lang="it-IT" b="1" u="sng" dirty="0" smtClean="0"/>
            </a:br>
            <a:r>
              <a:rPr lang="it-IT" b="1" u="sng" dirty="0" smtClean="0"/>
              <a:t>al “poco elegante“</a:t>
            </a:r>
            <a:r>
              <a:rPr lang="it-IT" dirty="0" smtClean="0"/>
              <a:t/>
            </a:r>
            <a:br>
              <a:rPr lang="it-IT" dirty="0" smtClean="0"/>
            </a:br>
            <a:endParaRPr lang="en-US" b="1" dirty="0">
              <a:solidFill>
                <a:srgbClr val="FF0000"/>
              </a:solidFill>
            </a:endParaRPr>
          </a:p>
        </p:txBody>
      </p:sp>
    </p:spTree>
    <p:extLst>
      <p:ext uri="{BB962C8B-B14F-4D97-AF65-F5344CB8AC3E}">
        <p14:creationId xmlns:p14="http://schemas.microsoft.com/office/powerpoint/2010/main" xmlns="" val="34327619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04" y="-46935"/>
            <a:ext cx="12358092" cy="6904935"/>
          </a:xfrm>
          <a:prstGeom prst="rect">
            <a:avLst/>
          </a:prstGeom>
        </p:spPr>
      </p:pic>
      <p:sp>
        <p:nvSpPr>
          <p:cNvPr id="3" name="Title 1"/>
          <p:cNvSpPr>
            <a:spLocks noGrp="1"/>
          </p:cNvSpPr>
          <p:nvPr>
            <p:ph type="title"/>
          </p:nvPr>
        </p:nvSpPr>
        <p:spPr>
          <a:xfrm>
            <a:off x="2037742" y="1395096"/>
            <a:ext cx="8229600" cy="913764"/>
          </a:xfrm>
        </p:spPr>
        <p:txBody>
          <a:bodyPr>
            <a:normAutofit fontScale="90000"/>
          </a:bodyPr>
          <a:lstStyle/>
          <a:p>
            <a:pPr algn="ctr"/>
            <a:r>
              <a:rPr lang="it-IT" b="1" dirty="0" smtClean="0">
                <a:solidFill>
                  <a:srgbClr val="FF0000"/>
                </a:solidFill>
              </a:rPr>
              <a:t/>
            </a:r>
            <a:br>
              <a:rPr lang="it-IT" b="1" dirty="0" smtClean="0">
                <a:solidFill>
                  <a:srgbClr val="FF0000"/>
                </a:solidFill>
              </a:rPr>
            </a:br>
            <a:r>
              <a:rPr lang="it-IT" b="1" dirty="0">
                <a:solidFill>
                  <a:srgbClr val="FF0000"/>
                </a:solidFill>
              </a:rPr>
              <a:t/>
            </a:r>
            <a:br>
              <a:rPr lang="it-IT" b="1" dirty="0">
                <a:solidFill>
                  <a:srgbClr val="FF0000"/>
                </a:solidFill>
              </a:rPr>
            </a:br>
            <a:r>
              <a:rPr lang="it-IT" b="1" dirty="0" smtClean="0">
                <a:solidFill>
                  <a:srgbClr val="FF0000"/>
                </a:solidFill>
              </a:rPr>
              <a:t/>
            </a:r>
            <a:br>
              <a:rPr lang="it-IT" b="1" dirty="0" smtClean="0">
                <a:solidFill>
                  <a:srgbClr val="FF0000"/>
                </a:solidFill>
              </a:rPr>
            </a:br>
            <a:r>
              <a:rPr lang="it-IT" b="1" dirty="0" smtClean="0">
                <a:solidFill>
                  <a:srgbClr val="FF0000"/>
                </a:solidFill>
              </a:rPr>
              <a:t>GRAZIE</a:t>
            </a:r>
            <a:endParaRPr lang="en-US" b="1" dirty="0">
              <a:solidFill>
                <a:srgbClr val="FF0000"/>
              </a:solidFill>
            </a:endParaRPr>
          </a:p>
        </p:txBody>
      </p:sp>
      <p:sp>
        <p:nvSpPr>
          <p:cNvPr id="4" name="Content Placeholder 2"/>
          <p:cNvSpPr>
            <a:spLocks noGrp="1"/>
          </p:cNvSpPr>
          <p:nvPr>
            <p:ph idx="1"/>
          </p:nvPr>
        </p:nvSpPr>
        <p:spPr>
          <a:xfrm>
            <a:off x="689002" y="2308860"/>
            <a:ext cx="10744200" cy="4320540"/>
          </a:xfrm>
        </p:spPr>
        <p:txBody>
          <a:bodyPr>
            <a:normAutofit/>
          </a:bodyPr>
          <a:lstStyle/>
          <a:p>
            <a:pPr marL="3200400" lvl="8" indent="0" algn="just">
              <a:spcBef>
                <a:spcPts val="1000"/>
              </a:spcBef>
              <a:buNone/>
            </a:pPr>
            <a:endParaRPr lang="it-IT" dirty="0" smtClean="0">
              <a:solidFill>
                <a:srgbClr val="FF0000"/>
              </a:solidFill>
            </a:endParaRPr>
          </a:p>
          <a:p>
            <a:pPr marL="3200400" lvl="8" indent="0" algn="just">
              <a:spcBef>
                <a:spcPts val="1000"/>
              </a:spcBef>
              <a:buNone/>
            </a:pPr>
            <a:endParaRPr lang="it-IT" dirty="0" smtClean="0">
              <a:solidFill>
                <a:srgbClr val="FF0000"/>
              </a:solidFill>
            </a:endParaRPr>
          </a:p>
          <a:p>
            <a:pPr marL="3200400" lvl="8" indent="0">
              <a:spcBef>
                <a:spcPts val="1000"/>
              </a:spcBef>
              <a:buNone/>
            </a:pPr>
            <a:r>
              <a:rPr lang="it-IT" sz="8800" b="1" dirty="0" smtClean="0">
                <a:solidFill>
                  <a:srgbClr val="FF0000"/>
                </a:solidFill>
              </a:rPr>
              <a:t> </a:t>
            </a:r>
          </a:p>
        </p:txBody>
      </p:sp>
    </p:spTree>
    <p:extLst>
      <p:ext uri="{BB962C8B-B14F-4D97-AF65-F5344CB8AC3E}">
        <p14:creationId xmlns:p14="http://schemas.microsoft.com/office/powerpoint/2010/main" xmlns="" val="788415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6092" y="0"/>
            <a:ext cx="12358092" cy="6904935"/>
          </a:xfrm>
          <a:prstGeom prst="rect">
            <a:avLst/>
          </a:prstGeom>
        </p:spPr>
      </p:pic>
      <p:sp>
        <p:nvSpPr>
          <p:cNvPr id="3" name="Title 1"/>
          <p:cNvSpPr>
            <a:spLocks noGrp="1"/>
          </p:cNvSpPr>
          <p:nvPr>
            <p:ph type="title"/>
          </p:nvPr>
        </p:nvSpPr>
        <p:spPr>
          <a:xfrm>
            <a:off x="1704110" y="2367168"/>
            <a:ext cx="8063346" cy="2951017"/>
          </a:xfrm>
        </p:spPr>
        <p:txBody>
          <a:bodyPr>
            <a:normAutofit fontScale="90000"/>
          </a:bodyPr>
          <a:lstStyle/>
          <a:p>
            <a:pPr algn="ctr"/>
            <a:r>
              <a:rPr lang="it-IT" dirty="0" smtClean="0">
                <a:solidFill>
                  <a:schemeClr val="accent6"/>
                </a:solidFill>
              </a:rPr>
              <a:t>L’0BBLIGO </a:t>
            </a:r>
            <a:r>
              <a:rPr lang="it-IT" dirty="0" err="1" smtClean="0">
                <a:solidFill>
                  <a:schemeClr val="accent6"/>
                </a:solidFill>
              </a:rPr>
              <a:t>DI</a:t>
            </a:r>
            <a:r>
              <a:rPr lang="it-IT" dirty="0" smtClean="0">
                <a:solidFill>
                  <a:schemeClr val="accent6"/>
                </a:solidFill>
              </a:rPr>
              <a:t> FEDELTA’ </a:t>
            </a:r>
            <a:r>
              <a:rPr lang="it-IT" dirty="0" smtClean="0"/>
              <a:t/>
            </a:r>
            <a:br>
              <a:rPr lang="it-IT" dirty="0" smtClean="0"/>
            </a:br>
            <a:r>
              <a:rPr lang="it-IT" dirty="0" smtClean="0"/>
              <a:t/>
            </a:r>
            <a:br>
              <a:rPr lang="it-IT" dirty="0" smtClean="0"/>
            </a:br>
            <a:r>
              <a:rPr lang="it-IT" dirty="0"/>
              <a:t/>
            </a:r>
            <a:br>
              <a:rPr lang="it-IT" dirty="0"/>
            </a:br>
            <a:r>
              <a:rPr lang="it-IT" dirty="0" smtClean="0"/>
              <a:t/>
            </a:r>
            <a:br>
              <a:rPr lang="it-IT" dirty="0" smtClean="0"/>
            </a:br>
            <a:r>
              <a:rPr lang="it-IT" sz="3600" dirty="0" smtClean="0"/>
              <a:t>Avv. BRUNO LAUDI</a:t>
            </a:r>
            <a:br>
              <a:rPr lang="it-IT" sz="3600" dirty="0" smtClean="0"/>
            </a:br>
            <a:endParaRPr lang="en-US" sz="3600" dirty="0"/>
          </a:p>
        </p:txBody>
      </p:sp>
      <p:pic>
        <p:nvPicPr>
          <p:cNvPr id="4" name="Immagine 3" descr="sla-logo-rettangolo (2)"/>
          <p:cNvPicPr/>
          <p:nvPr/>
        </p:nvPicPr>
        <p:blipFill>
          <a:blip r:embed="rId3"/>
          <a:srcRect/>
          <a:stretch>
            <a:fillRect/>
          </a:stretch>
        </p:blipFill>
        <p:spPr bwMode="auto">
          <a:xfrm>
            <a:off x="4859547" y="5318185"/>
            <a:ext cx="1524000" cy="914400"/>
          </a:xfrm>
          <a:prstGeom prst="rect">
            <a:avLst/>
          </a:prstGeom>
          <a:noFill/>
          <a:ln w="9525">
            <a:noFill/>
            <a:miter lim="800000"/>
            <a:headEnd/>
            <a:tailEnd/>
          </a:ln>
        </p:spPr>
      </p:pic>
    </p:spTree>
    <p:extLst>
      <p:ext uri="{BB962C8B-B14F-4D97-AF65-F5344CB8AC3E}">
        <p14:creationId xmlns:p14="http://schemas.microsoft.com/office/powerpoint/2010/main" xmlns="" val="2399399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6092" y="0"/>
            <a:ext cx="12358092" cy="6904935"/>
          </a:xfrm>
          <a:prstGeom prst="rect">
            <a:avLst/>
          </a:prstGeom>
        </p:spPr>
      </p:pic>
      <p:sp>
        <p:nvSpPr>
          <p:cNvPr id="3" name="Title 1"/>
          <p:cNvSpPr>
            <a:spLocks noGrp="1"/>
          </p:cNvSpPr>
          <p:nvPr>
            <p:ph type="title"/>
          </p:nvPr>
        </p:nvSpPr>
        <p:spPr>
          <a:xfrm>
            <a:off x="-166092" y="1319842"/>
            <a:ext cx="12510492" cy="5538158"/>
          </a:xfrm>
        </p:spPr>
        <p:txBody>
          <a:bodyPr>
            <a:normAutofit fontScale="90000"/>
          </a:bodyPr>
          <a:lstStyle/>
          <a:p>
            <a:pPr algn="ctr"/>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sz="2700" dirty="0" smtClean="0">
                <a:solidFill>
                  <a:srgbClr val="92D050"/>
                </a:solidFill>
              </a:rPr>
              <a:t>ART . 2105 c.c. </a:t>
            </a:r>
            <a:br>
              <a:rPr lang="it-IT" sz="2700" dirty="0" smtClean="0">
                <a:solidFill>
                  <a:srgbClr val="92D050"/>
                </a:solidFill>
              </a:rPr>
            </a:br>
            <a:r>
              <a:rPr lang="it-IT" sz="2700" dirty="0" smtClean="0">
                <a:solidFill>
                  <a:srgbClr val="92D050"/>
                </a:solidFill>
              </a:rPr>
              <a:t>(OBBLIGO </a:t>
            </a:r>
            <a:r>
              <a:rPr lang="it-IT" sz="2700" dirty="0" err="1" smtClean="0">
                <a:solidFill>
                  <a:srgbClr val="92D050"/>
                </a:solidFill>
              </a:rPr>
              <a:t>DI</a:t>
            </a:r>
            <a:r>
              <a:rPr lang="it-IT" sz="2700" dirty="0" smtClean="0">
                <a:solidFill>
                  <a:srgbClr val="92D050"/>
                </a:solidFill>
              </a:rPr>
              <a:t> FEDELTA’)</a:t>
            </a:r>
            <a:r>
              <a:rPr lang="it-IT" sz="2700" dirty="0" smtClean="0"/>
              <a:t/>
            </a:r>
            <a:br>
              <a:rPr lang="it-IT" sz="2700" dirty="0" smtClean="0"/>
            </a:br>
            <a:r>
              <a:rPr lang="it-IT" sz="2700" dirty="0" smtClean="0"/>
              <a:t/>
            </a:r>
            <a:br>
              <a:rPr lang="it-IT" sz="2700" dirty="0" smtClean="0"/>
            </a:br>
            <a:r>
              <a:rPr lang="it-IT" sz="2700" b="1" dirty="0" smtClean="0">
                <a:solidFill>
                  <a:srgbClr val="0070C0"/>
                </a:solidFill>
              </a:rPr>
              <a:t>Il  prestatore di lavoro </a:t>
            </a:r>
            <a:br>
              <a:rPr lang="it-IT" sz="2700" b="1" dirty="0" smtClean="0">
                <a:solidFill>
                  <a:srgbClr val="0070C0"/>
                </a:solidFill>
              </a:rPr>
            </a:br>
            <a:r>
              <a:rPr lang="it-IT" sz="2700" b="1" dirty="0" smtClean="0">
                <a:solidFill>
                  <a:srgbClr val="0070C0"/>
                </a:solidFill>
              </a:rPr>
              <a:t>   non deve trattare affari, per conto proprio o di terzi, in concorrenza con l'imprenditore,</a:t>
            </a:r>
            <a:br>
              <a:rPr lang="it-IT" sz="2700" b="1" dirty="0" smtClean="0">
                <a:solidFill>
                  <a:srgbClr val="0070C0"/>
                </a:solidFill>
              </a:rPr>
            </a:br>
            <a:r>
              <a:rPr lang="it-IT" sz="2700" b="1" dirty="0" smtClean="0">
                <a:solidFill>
                  <a:srgbClr val="0070C0"/>
                </a:solidFill>
              </a:rPr>
              <a:t> </a:t>
            </a:r>
            <a:br>
              <a:rPr lang="it-IT" sz="2700" b="1" dirty="0" smtClean="0">
                <a:solidFill>
                  <a:srgbClr val="0070C0"/>
                </a:solidFill>
              </a:rPr>
            </a:br>
            <a:r>
              <a:rPr lang="it-IT" sz="2700" b="1" dirty="0" smtClean="0">
                <a:solidFill>
                  <a:srgbClr val="0070C0"/>
                </a:solidFill>
              </a:rPr>
              <a:t>ne' divulgare notizie attinenti all’organizzazione </a:t>
            </a:r>
            <a:br>
              <a:rPr lang="it-IT" sz="2700" b="1" dirty="0" smtClean="0">
                <a:solidFill>
                  <a:srgbClr val="0070C0"/>
                </a:solidFill>
              </a:rPr>
            </a:br>
            <a:r>
              <a:rPr lang="it-IT" sz="2700" b="1" dirty="0" smtClean="0">
                <a:solidFill>
                  <a:srgbClr val="0070C0"/>
                </a:solidFill>
              </a:rPr>
              <a:t>e ai metodi di produzione  dell'impresa</a:t>
            </a:r>
            <a:br>
              <a:rPr lang="it-IT" sz="2700" b="1" dirty="0" smtClean="0">
                <a:solidFill>
                  <a:srgbClr val="0070C0"/>
                </a:solidFill>
              </a:rPr>
            </a:br>
            <a:r>
              <a:rPr lang="it-IT" sz="2700" b="1" dirty="0" smtClean="0">
                <a:solidFill>
                  <a:srgbClr val="0070C0"/>
                </a:solidFill>
              </a:rPr>
              <a:t/>
            </a:r>
            <a:br>
              <a:rPr lang="it-IT" sz="2700" b="1" dirty="0" smtClean="0">
                <a:solidFill>
                  <a:srgbClr val="0070C0"/>
                </a:solidFill>
              </a:rPr>
            </a:br>
            <a:r>
              <a:rPr lang="it-IT" sz="2700" b="1" dirty="0" smtClean="0">
                <a:solidFill>
                  <a:srgbClr val="0070C0"/>
                </a:solidFill>
              </a:rPr>
              <a:t>farne uso in modo da poter recare ad essa pregiudizio</a:t>
            </a:r>
            <a:r>
              <a:rPr lang="it-IT" b="1" dirty="0" smtClean="0">
                <a:solidFill>
                  <a:srgbClr val="0070C0"/>
                </a:solidFill>
              </a:rPr>
              <a:t/>
            </a:r>
            <a:br>
              <a:rPr lang="it-IT" b="1" dirty="0" smtClean="0">
                <a:solidFill>
                  <a:srgbClr val="0070C0"/>
                </a:solidFill>
              </a:rPr>
            </a:br>
            <a:r>
              <a:rPr lang="it-IT" dirty="0" smtClean="0"/>
              <a:t/>
            </a:r>
            <a:br>
              <a:rPr lang="it-IT" dirty="0" smtClean="0"/>
            </a:br>
            <a:r>
              <a:rPr lang="it-IT" dirty="0"/>
              <a:t/>
            </a:r>
            <a:br>
              <a:rPr lang="it-IT" dirty="0"/>
            </a:br>
            <a:r>
              <a:rPr lang="it-IT" dirty="0" smtClean="0"/>
              <a:t/>
            </a:r>
            <a:br>
              <a:rPr lang="it-IT" dirty="0" smtClean="0"/>
            </a:br>
            <a:r>
              <a:rPr lang="it-IT" sz="3600" dirty="0" smtClean="0"/>
              <a:t/>
            </a:r>
            <a:br>
              <a:rPr lang="it-IT" sz="3600" dirty="0" smtClean="0"/>
            </a:br>
            <a:endParaRPr lang="en-US" sz="3600" dirty="0"/>
          </a:p>
        </p:txBody>
      </p:sp>
      <p:sp>
        <p:nvSpPr>
          <p:cNvPr id="4" name="Freccia a destra 3"/>
          <p:cNvSpPr/>
          <p:nvPr/>
        </p:nvSpPr>
        <p:spPr>
          <a:xfrm>
            <a:off x="241540" y="3440387"/>
            <a:ext cx="57077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a destra 4"/>
          <p:cNvSpPr/>
          <p:nvPr/>
        </p:nvSpPr>
        <p:spPr>
          <a:xfrm>
            <a:off x="141958" y="4287328"/>
            <a:ext cx="67035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5"/>
          <p:cNvSpPr/>
          <p:nvPr/>
        </p:nvSpPr>
        <p:spPr>
          <a:xfrm>
            <a:off x="199841" y="5171421"/>
            <a:ext cx="61247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2399399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04" y="-553"/>
            <a:ext cx="12358092" cy="6904935"/>
          </a:xfrm>
          <a:prstGeom prst="rect">
            <a:avLst/>
          </a:prstGeom>
        </p:spPr>
      </p:pic>
      <p:sp>
        <p:nvSpPr>
          <p:cNvPr id="3" name="Content Placeholder 2"/>
          <p:cNvSpPr>
            <a:spLocks noGrp="1"/>
          </p:cNvSpPr>
          <p:nvPr>
            <p:ph idx="1"/>
          </p:nvPr>
        </p:nvSpPr>
        <p:spPr>
          <a:xfrm>
            <a:off x="1163782" y="1745673"/>
            <a:ext cx="10037618" cy="4692217"/>
          </a:xfrm>
        </p:spPr>
        <p:txBody>
          <a:bodyPr>
            <a:normAutofit/>
          </a:bodyPr>
          <a:lstStyle/>
          <a:p>
            <a:pPr algn="just"/>
            <a:endParaRPr lang="en-US" dirty="0" smtClean="0"/>
          </a:p>
          <a:p>
            <a:pPr algn="just"/>
            <a:endParaRPr lang="en-US" dirty="0" smtClean="0"/>
          </a:p>
          <a:p>
            <a:pPr algn="just"/>
            <a:endParaRPr lang="en-US" dirty="0" smtClean="0"/>
          </a:p>
          <a:p>
            <a:pPr algn="just"/>
            <a:endParaRPr lang="en-US" dirty="0"/>
          </a:p>
        </p:txBody>
      </p:sp>
      <p:sp>
        <p:nvSpPr>
          <p:cNvPr id="6" name="Rettangolo 5"/>
          <p:cNvSpPr/>
          <p:nvPr/>
        </p:nvSpPr>
        <p:spPr>
          <a:xfrm>
            <a:off x="3048000" y="1932317"/>
            <a:ext cx="6096000" cy="5478423"/>
          </a:xfrm>
          <a:prstGeom prst="rect">
            <a:avLst/>
          </a:prstGeom>
        </p:spPr>
        <p:txBody>
          <a:bodyPr wrap="square">
            <a:spAutoFit/>
          </a:bodyPr>
          <a:lstStyle/>
          <a:p>
            <a:pPr algn="ctr"/>
            <a:r>
              <a:rPr lang="it-IT" sz="2600" dirty="0" smtClean="0">
                <a:solidFill>
                  <a:schemeClr val="accent6"/>
                </a:solidFill>
              </a:rPr>
              <a:t>Giurisprudenza</a:t>
            </a:r>
            <a:r>
              <a:rPr lang="it-IT" sz="2600" dirty="0" smtClean="0"/>
              <a:t> </a:t>
            </a:r>
          </a:p>
          <a:p>
            <a:pPr algn="ctr"/>
            <a:endParaRPr lang="it-IT" sz="2600" dirty="0" smtClean="0"/>
          </a:p>
          <a:p>
            <a:pPr algn="ctr"/>
            <a:endParaRPr lang="it-IT" sz="2600" dirty="0" smtClean="0"/>
          </a:p>
          <a:p>
            <a:pPr algn="ctr"/>
            <a:r>
              <a:rPr lang="it-IT" sz="2600" dirty="0" smtClean="0"/>
              <a:t>Tendenza ad integrare l’obbligo di fedeltà </a:t>
            </a:r>
          </a:p>
          <a:p>
            <a:pPr algn="ctr"/>
            <a:r>
              <a:rPr lang="it-IT" sz="2600" dirty="0" smtClean="0"/>
              <a:t>con il principio di correttezza e buona fede </a:t>
            </a:r>
          </a:p>
          <a:p>
            <a:pPr algn="ctr"/>
            <a:endParaRPr lang="it-IT" sz="2600" dirty="0" smtClean="0"/>
          </a:p>
          <a:p>
            <a:pPr algn="ctr"/>
            <a:endParaRPr lang="it-IT" sz="2600" dirty="0" smtClean="0"/>
          </a:p>
          <a:p>
            <a:pPr algn="ctr"/>
            <a:r>
              <a:rPr lang="it-IT" sz="2600" dirty="0" smtClean="0">
                <a:solidFill>
                  <a:srgbClr val="FF0000"/>
                </a:solidFill>
              </a:rPr>
              <a:t>Effetto di estendere oltre il rapporto di lavoro</a:t>
            </a:r>
          </a:p>
          <a:p>
            <a:pPr algn="ctr"/>
            <a:r>
              <a:rPr lang="it-IT" sz="2600" dirty="0" smtClean="0">
                <a:solidFill>
                  <a:srgbClr val="FF0000"/>
                </a:solidFill>
              </a:rPr>
              <a:t>l’obbligo di fedeltà </a:t>
            </a:r>
          </a:p>
          <a:p>
            <a:endParaRPr lang="it-IT" dirty="0" smtClean="0"/>
          </a:p>
          <a:p>
            <a:r>
              <a:rPr lang="it-IT" dirty="0" smtClean="0"/>
              <a:t>			</a:t>
            </a:r>
          </a:p>
          <a:p>
            <a:endParaRPr lang="it-IT" dirty="0" smtClean="0"/>
          </a:p>
          <a:p>
            <a:endParaRPr lang="it-IT" dirty="0" smtClean="0"/>
          </a:p>
          <a:p>
            <a:endParaRPr lang="it-IT" dirty="0"/>
          </a:p>
        </p:txBody>
      </p:sp>
      <p:sp>
        <p:nvSpPr>
          <p:cNvPr id="7" name="Freccia in giù 6"/>
          <p:cNvSpPr/>
          <p:nvPr/>
        </p:nvSpPr>
        <p:spPr>
          <a:xfrm>
            <a:off x="5873812" y="2639682"/>
            <a:ext cx="484632" cy="483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in giù 7"/>
          <p:cNvSpPr/>
          <p:nvPr/>
        </p:nvSpPr>
        <p:spPr>
          <a:xfrm>
            <a:off x="5873812" y="4244196"/>
            <a:ext cx="484632" cy="4485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1421755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04" y="-553"/>
            <a:ext cx="12358092" cy="6904935"/>
          </a:xfrm>
          <a:prstGeom prst="rect">
            <a:avLst/>
          </a:prstGeom>
        </p:spPr>
      </p:pic>
      <p:sp>
        <p:nvSpPr>
          <p:cNvPr id="3" name="Content Placeholder 2"/>
          <p:cNvSpPr>
            <a:spLocks noGrp="1"/>
          </p:cNvSpPr>
          <p:nvPr>
            <p:ph idx="1"/>
          </p:nvPr>
        </p:nvSpPr>
        <p:spPr>
          <a:xfrm>
            <a:off x="644236" y="1634247"/>
            <a:ext cx="10515600" cy="4491916"/>
          </a:xfrm>
        </p:spPr>
        <p:txBody>
          <a:bodyPr>
            <a:normAutofit fontScale="92500" lnSpcReduction="20000"/>
          </a:bodyPr>
          <a:lstStyle/>
          <a:p>
            <a:pPr algn="ctr">
              <a:buNone/>
            </a:pPr>
            <a:r>
              <a:rPr lang="en-US" dirty="0" smtClean="0">
                <a:solidFill>
                  <a:schemeClr val="accent6"/>
                </a:solidFill>
              </a:rPr>
              <a:t>Cass. 10.2.2015 n. 2550 </a:t>
            </a:r>
            <a:endParaRPr lang="it-IT" dirty="0" smtClean="0">
              <a:solidFill>
                <a:schemeClr val="accent6"/>
              </a:solidFill>
            </a:endParaRPr>
          </a:p>
          <a:p>
            <a:pPr>
              <a:buNone/>
            </a:pPr>
            <a:endParaRPr lang="it-IT" dirty="0" smtClean="0"/>
          </a:p>
          <a:p>
            <a:pPr>
              <a:buNone/>
            </a:pPr>
            <a:r>
              <a:rPr lang="en-US" dirty="0" smtClean="0"/>
              <a:t> </a:t>
            </a:r>
            <a:endParaRPr lang="it-IT" dirty="0" smtClean="0"/>
          </a:p>
          <a:p>
            <a:pPr algn="ctr">
              <a:buNone/>
            </a:pPr>
            <a:r>
              <a:rPr lang="en-US" dirty="0" err="1" smtClean="0"/>
              <a:t>Applicazione</a:t>
            </a:r>
            <a:r>
              <a:rPr lang="en-US" dirty="0" smtClean="0"/>
              <a:t> </a:t>
            </a:r>
            <a:r>
              <a:rPr lang="en-US" dirty="0" err="1" smtClean="0"/>
              <a:t>integrata</a:t>
            </a:r>
            <a:r>
              <a:rPr lang="en-US" dirty="0" smtClean="0"/>
              <a:t> </a:t>
            </a:r>
            <a:r>
              <a:rPr lang="en-US" dirty="0" err="1" smtClean="0"/>
              <a:t>artt</a:t>
            </a:r>
            <a:r>
              <a:rPr lang="en-US" dirty="0" smtClean="0"/>
              <a:t>. 2105, 1175, 1374 c.c. </a:t>
            </a:r>
          </a:p>
          <a:p>
            <a:pPr algn="ctr">
              <a:buNone/>
            </a:pPr>
            <a:endParaRPr lang="it-IT" dirty="0" smtClean="0"/>
          </a:p>
          <a:p>
            <a:pPr algn="ctr">
              <a:buNone/>
            </a:pPr>
            <a:endParaRPr lang="it-IT" dirty="0" smtClean="0"/>
          </a:p>
          <a:p>
            <a:pPr>
              <a:buNone/>
            </a:pPr>
            <a:r>
              <a:rPr lang="en-US" dirty="0" smtClean="0"/>
              <a:t> </a:t>
            </a:r>
            <a:endParaRPr lang="it-IT" dirty="0" smtClean="0"/>
          </a:p>
          <a:p>
            <a:pPr algn="ctr">
              <a:buNone/>
            </a:pPr>
            <a:r>
              <a:rPr lang="en-US" dirty="0" err="1" smtClean="0"/>
              <a:t>Osservanza</a:t>
            </a:r>
            <a:r>
              <a:rPr lang="en-US" dirty="0" smtClean="0"/>
              <a:t> </a:t>
            </a:r>
            <a:r>
              <a:rPr lang="en-US" dirty="0" err="1" smtClean="0"/>
              <a:t>dei</a:t>
            </a:r>
            <a:r>
              <a:rPr lang="en-US" dirty="0" smtClean="0"/>
              <a:t> </a:t>
            </a:r>
            <a:r>
              <a:rPr lang="en-US" dirty="0" err="1" smtClean="0"/>
              <a:t>doveri</a:t>
            </a:r>
            <a:r>
              <a:rPr lang="en-US" dirty="0" smtClean="0"/>
              <a:t> </a:t>
            </a:r>
            <a:r>
              <a:rPr lang="en-US" dirty="0" err="1" smtClean="0"/>
              <a:t>anche</a:t>
            </a:r>
            <a:r>
              <a:rPr lang="en-US" dirty="0" smtClean="0"/>
              <a:t> </a:t>
            </a:r>
            <a:r>
              <a:rPr lang="en-US" dirty="0" err="1" smtClean="0"/>
              <a:t>nei</a:t>
            </a:r>
            <a:r>
              <a:rPr lang="en-US" dirty="0" smtClean="0"/>
              <a:t> </a:t>
            </a:r>
            <a:r>
              <a:rPr lang="en-US" dirty="0" err="1" smtClean="0"/>
              <a:t>comportamenti</a:t>
            </a:r>
            <a:r>
              <a:rPr lang="en-US" dirty="0" smtClean="0"/>
              <a:t> </a:t>
            </a:r>
            <a:r>
              <a:rPr lang="en-US" dirty="0" err="1" smtClean="0"/>
              <a:t>extralavorativi</a:t>
            </a:r>
            <a:r>
              <a:rPr lang="en-US" dirty="0" smtClean="0"/>
              <a:t> </a:t>
            </a:r>
            <a:endParaRPr lang="it-IT" dirty="0" smtClean="0"/>
          </a:p>
          <a:p>
            <a:pPr algn="ctr">
              <a:buNone/>
            </a:pPr>
            <a:r>
              <a:rPr lang="it-IT" dirty="0" smtClean="0">
                <a:solidFill>
                  <a:srgbClr val="FF0000"/>
                </a:solidFill>
              </a:rPr>
              <a:t>Illegittimità </a:t>
            </a:r>
          </a:p>
          <a:p>
            <a:pPr algn="ctr">
              <a:buNone/>
            </a:pPr>
            <a:r>
              <a:rPr lang="it-IT" dirty="0" smtClean="0"/>
              <a:t> qualsiasi comportamento del lavoratore che può ledere  agli interessi dell’imprenditore </a:t>
            </a:r>
          </a:p>
          <a:p>
            <a:pPr algn="just"/>
            <a:endParaRPr lang="en-US" dirty="0"/>
          </a:p>
        </p:txBody>
      </p:sp>
      <p:sp>
        <p:nvSpPr>
          <p:cNvPr id="7" name="Freccia in giù 6"/>
          <p:cNvSpPr/>
          <p:nvPr/>
        </p:nvSpPr>
        <p:spPr>
          <a:xfrm>
            <a:off x="5564038" y="340993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xmlns="" val="2399399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358092" cy="6904935"/>
          </a:xfrm>
          <a:prstGeom prst="rect">
            <a:avLst/>
          </a:prstGeom>
        </p:spPr>
      </p:pic>
      <p:sp>
        <p:nvSpPr>
          <p:cNvPr id="4" name="Content Placeholder 2"/>
          <p:cNvSpPr>
            <a:spLocks noGrp="1"/>
          </p:cNvSpPr>
          <p:nvPr>
            <p:ph idx="1"/>
          </p:nvPr>
        </p:nvSpPr>
        <p:spPr>
          <a:xfrm>
            <a:off x="748145" y="2289675"/>
            <a:ext cx="10827328" cy="3990376"/>
          </a:xfrm>
        </p:spPr>
        <p:txBody>
          <a:bodyPr>
            <a:normAutofit/>
          </a:bodyPr>
          <a:lstStyle/>
          <a:p>
            <a:pPr algn="just">
              <a:buNone/>
            </a:pPr>
            <a:endParaRPr lang="en-US" dirty="0" smtClean="0"/>
          </a:p>
          <a:p>
            <a:pPr algn="just">
              <a:buNone/>
            </a:pPr>
            <a:r>
              <a:rPr lang="en-US" dirty="0" smtClean="0"/>
              <a:t>               </a:t>
            </a:r>
            <a:r>
              <a:rPr lang="en-US" sz="2600" dirty="0" err="1" smtClean="0"/>
              <a:t>norma</a:t>
            </a:r>
            <a:r>
              <a:rPr lang="en-US" sz="2600" dirty="0" smtClean="0"/>
              <a:t> </a:t>
            </a:r>
            <a:r>
              <a:rPr lang="en-US" sz="2600" dirty="0" err="1" smtClean="0"/>
              <a:t>necessaria</a:t>
            </a:r>
            <a:r>
              <a:rPr lang="en-US" sz="2600" dirty="0" smtClean="0"/>
              <a:t>  per </a:t>
            </a:r>
            <a:r>
              <a:rPr lang="en-US" sz="2600" dirty="0" err="1" smtClean="0"/>
              <a:t>il</a:t>
            </a:r>
            <a:r>
              <a:rPr lang="en-US" sz="2600" dirty="0" smtClean="0"/>
              <a:t> </a:t>
            </a:r>
            <a:r>
              <a:rPr lang="en-US" sz="2600" dirty="0" err="1" smtClean="0"/>
              <a:t>buon</a:t>
            </a:r>
            <a:r>
              <a:rPr lang="en-US" sz="2600" dirty="0" smtClean="0"/>
              <a:t> </a:t>
            </a:r>
            <a:r>
              <a:rPr lang="en-US" sz="2600" dirty="0" err="1" smtClean="0"/>
              <a:t>funzionamento</a:t>
            </a:r>
            <a:r>
              <a:rPr lang="en-US" sz="2600" dirty="0" smtClean="0"/>
              <a:t> </a:t>
            </a:r>
            <a:r>
              <a:rPr lang="en-US" sz="2600" dirty="0" err="1" smtClean="0"/>
              <a:t>dell’impresa</a:t>
            </a:r>
            <a:r>
              <a:rPr lang="en-US" sz="2600" dirty="0" smtClean="0"/>
              <a:t> </a:t>
            </a:r>
            <a:endParaRPr lang="it-IT" sz="2600" dirty="0" smtClean="0"/>
          </a:p>
          <a:p>
            <a:pPr>
              <a:buNone/>
            </a:pPr>
            <a:endParaRPr lang="it-IT" sz="2600" dirty="0" smtClean="0"/>
          </a:p>
          <a:p>
            <a:pPr>
              <a:buNone/>
            </a:pPr>
            <a:r>
              <a:rPr lang="en-US" sz="2600" dirty="0" smtClean="0"/>
              <a:t>               ma </a:t>
            </a:r>
            <a:r>
              <a:rPr lang="en-US" sz="2600" dirty="0" err="1" smtClean="0"/>
              <a:t>occorrono</a:t>
            </a:r>
            <a:r>
              <a:rPr lang="en-US" sz="2600" dirty="0" smtClean="0"/>
              <a:t> </a:t>
            </a:r>
            <a:r>
              <a:rPr lang="en-US" sz="2600" dirty="0" err="1" smtClean="0"/>
              <a:t>cautele</a:t>
            </a:r>
            <a:r>
              <a:rPr lang="en-US" sz="2600" dirty="0" smtClean="0"/>
              <a:t> </a:t>
            </a:r>
            <a:r>
              <a:rPr lang="en-US" sz="2600" dirty="0" err="1" smtClean="0"/>
              <a:t>nell’applicazione</a:t>
            </a:r>
            <a:r>
              <a:rPr lang="en-US" sz="2600" dirty="0" smtClean="0"/>
              <a:t>  </a:t>
            </a:r>
          </a:p>
          <a:p>
            <a:pPr>
              <a:buNone/>
            </a:pPr>
            <a:r>
              <a:rPr lang="en-US" sz="2600" dirty="0" smtClean="0"/>
              <a:t>                </a:t>
            </a:r>
            <a:r>
              <a:rPr lang="en-US" sz="2600" dirty="0" err="1" smtClean="0"/>
              <a:t>tenendo</a:t>
            </a:r>
            <a:r>
              <a:rPr lang="en-US" sz="2600" dirty="0" smtClean="0"/>
              <a:t> </a:t>
            </a:r>
            <a:r>
              <a:rPr lang="en-US" sz="2600" dirty="0" err="1" smtClean="0"/>
              <a:t>conto</a:t>
            </a:r>
            <a:r>
              <a:rPr lang="en-US" sz="2600" dirty="0" smtClean="0"/>
              <a:t> </a:t>
            </a:r>
            <a:r>
              <a:rPr lang="en-US" sz="2600" dirty="0" err="1" smtClean="0"/>
              <a:t>dei</a:t>
            </a:r>
            <a:r>
              <a:rPr lang="en-US" sz="2600" dirty="0" smtClean="0"/>
              <a:t> </a:t>
            </a:r>
            <a:r>
              <a:rPr lang="en-US" sz="2600" dirty="0" err="1" smtClean="0"/>
              <a:t>limiti</a:t>
            </a:r>
            <a:r>
              <a:rPr lang="en-US" sz="2600" dirty="0" smtClean="0"/>
              <a:t> </a:t>
            </a:r>
            <a:r>
              <a:rPr lang="en-US" sz="2600" dirty="0" err="1" smtClean="0"/>
              <a:t>alla</a:t>
            </a:r>
            <a:r>
              <a:rPr lang="en-US" sz="2600" dirty="0" smtClean="0"/>
              <a:t> </a:t>
            </a:r>
            <a:r>
              <a:rPr lang="en-US" sz="2600" dirty="0" err="1" smtClean="0"/>
              <a:t>libertà</a:t>
            </a:r>
            <a:r>
              <a:rPr lang="en-US" sz="2600" dirty="0" smtClean="0"/>
              <a:t> </a:t>
            </a:r>
            <a:r>
              <a:rPr lang="en-US" sz="2600" dirty="0" err="1" smtClean="0"/>
              <a:t>d’impresa</a:t>
            </a:r>
            <a:r>
              <a:rPr lang="en-US" sz="2600" dirty="0" smtClean="0"/>
              <a:t> </a:t>
            </a:r>
            <a:endParaRPr lang="it-IT" sz="2600" dirty="0" smtClean="0"/>
          </a:p>
          <a:p>
            <a:pPr>
              <a:buNone/>
            </a:pPr>
            <a:r>
              <a:rPr lang="it-IT" sz="2600" dirty="0" smtClean="0"/>
              <a:t>                                                 </a:t>
            </a:r>
            <a:r>
              <a:rPr lang="en-US" sz="2600" dirty="0" smtClean="0">
                <a:solidFill>
                  <a:schemeClr val="accent1"/>
                </a:solidFill>
              </a:rPr>
              <a:t>(art. 41 </a:t>
            </a:r>
            <a:r>
              <a:rPr lang="en-US" sz="2600" dirty="0" err="1" smtClean="0">
                <a:solidFill>
                  <a:schemeClr val="accent1"/>
                </a:solidFill>
              </a:rPr>
              <a:t>della</a:t>
            </a:r>
            <a:r>
              <a:rPr lang="en-US" sz="2600" dirty="0" smtClean="0">
                <a:solidFill>
                  <a:schemeClr val="accent1"/>
                </a:solidFill>
              </a:rPr>
              <a:t> </a:t>
            </a:r>
            <a:r>
              <a:rPr lang="en-US" sz="2600" dirty="0" err="1" smtClean="0">
                <a:solidFill>
                  <a:schemeClr val="accent1"/>
                </a:solidFill>
              </a:rPr>
              <a:t>costituzione</a:t>
            </a:r>
            <a:r>
              <a:rPr lang="en-US" sz="2600" dirty="0" smtClean="0">
                <a:solidFill>
                  <a:schemeClr val="accent1"/>
                </a:solidFill>
              </a:rPr>
              <a:t>)</a:t>
            </a:r>
            <a:endParaRPr lang="it-IT" sz="2600" dirty="0" smtClean="0">
              <a:solidFill>
                <a:schemeClr val="accent1"/>
              </a:solidFill>
            </a:endParaRPr>
          </a:p>
          <a:p>
            <a:endParaRPr lang="en-US" dirty="0"/>
          </a:p>
        </p:txBody>
      </p:sp>
      <p:sp>
        <p:nvSpPr>
          <p:cNvPr id="5" name="Title 1"/>
          <p:cNvSpPr>
            <a:spLocks noGrp="1"/>
          </p:cNvSpPr>
          <p:nvPr>
            <p:ph type="title"/>
          </p:nvPr>
        </p:nvSpPr>
        <p:spPr>
          <a:xfrm>
            <a:off x="2064246" y="1380549"/>
            <a:ext cx="8229600" cy="909126"/>
          </a:xfrm>
        </p:spPr>
        <p:txBody>
          <a:bodyPr/>
          <a:lstStyle/>
          <a:p>
            <a:pPr algn="ctr"/>
            <a:r>
              <a:rPr lang="en-US" dirty="0" smtClean="0">
                <a:solidFill>
                  <a:schemeClr val="accent6"/>
                </a:solidFill>
              </a:rPr>
              <a:t>Art. 2105 </a:t>
            </a:r>
            <a:endParaRPr lang="en-US" dirty="0">
              <a:solidFill>
                <a:schemeClr val="accent6"/>
              </a:solidFill>
            </a:endParaRPr>
          </a:p>
        </p:txBody>
      </p:sp>
      <p:sp>
        <p:nvSpPr>
          <p:cNvPr id="6" name="Freccia a destra 5"/>
          <p:cNvSpPr/>
          <p:nvPr/>
        </p:nvSpPr>
        <p:spPr>
          <a:xfrm>
            <a:off x="872538" y="283731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p:cNvSpPr/>
          <p:nvPr/>
        </p:nvSpPr>
        <p:spPr>
          <a:xfrm>
            <a:off x="872538" y="375171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3246067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04" y="-553"/>
            <a:ext cx="12358092" cy="6904935"/>
          </a:xfrm>
          <a:prstGeom prst="rect">
            <a:avLst/>
          </a:prstGeom>
        </p:spPr>
      </p:pic>
      <p:sp>
        <p:nvSpPr>
          <p:cNvPr id="3" name="Title 1"/>
          <p:cNvSpPr>
            <a:spLocks noGrp="1"/>
          </p:cNvSpPr>
          <p:nvPr>
            <p:ph type="title"/>
          </p:nvPr>
        </p:nvSpPr>
        <p:spPr>
          <a:xfrm>
            <a:off x="1683328" y="1417638"/>
            <a:ext cx="8229600" cy="1143000"/>
          </a:xfrm>
        </p:spPr>
        <p:txBody>
          <a:bodyPr/>
          <a:lstStyle/>
          <a:p>
            <a:pPr algn="ctr"/>
            <a:r>
              <a:rPr lang="en-US" b="1" dirty="0" err="1" smtClean="0">
                <a:solidFill>
                  <a:srgbClr val="FF0000"/>
                </a:solidFill>
              </a:rPr>
              <a:t>Pericolo</a:t>
            </a:r>
            <a:r>
              <a:rPr lang="en-US" b="1" dirty="0" smtClean="0">
                <a:solidFill>
                  <a:srgbClr val="FF0000"/>
                </a:solidFill>
              </a:rPr>
              <a:t> </a:t>
            </a:r>
            <a:endParaRPr lang="en-US" b="1" dirty="0">
              <a:solidFill>
                <a:srgbClr val="FF0000"/>
              </a:solidFill>
            </a:endParaRPr>
          </a:p>
        </p:txBody>
      </p:sp>
      <p:sp>
        <p:nvSpPr>
          <p:cNvPr id="4" name="Content Placeholder 2"/>
          <p:cNvSpPr>
            <a:spLocks noGrp="1"/>
          </p:cNvSpPr>
          <p:nvPr>
            <p:ph idx="1"/>
          </p:nvPr>
        </p:nvSpPr>
        <p:spPr>
          <a:xfrm>
            <a:off x="893617" y="2560638"/>
            <a:ext cx="10681855" cy="3565525"/>
          </a:xfrm>
        </p:spPr>
        <p:txBody>
          <a:bodyPr>
            <a:normAutofit/>
          </a:bodyPr>
          <a:lstStyle/>
          <a:p>
            <a:pPr algn="just"/>
            <a:endParaRPr lang="it-IT" dirty="0" smtClean="0"/>
          </a:p>
          <a:p>
            <a:pPr>
              <a:buNone/>
            </a:pPr>
            <a:r>
              <a:rPr lang="en-US" dirty="0" smtClean="0"/>
              <a:t>                      </a:t>
            </a:r>
            <a:r>
              <a:rPr lang="en-US" dirty="0" err="1" smtClean="0"/>
              <a:t>Rischio</a:t>
            </a:r>
            <a:r>
              <a:rPr lang="en-US" dirty="0" smtClean="0"/>
              <a:t>  </a:t>
            </a:r>
            <a:r>
              <a:rPr lang="en-US" dirty="0" err="1" smtClean="0"/>
              <a:t>compromissione</a:t>
            </a:r>
            <a:r>
              <a:rPr lang="en-US" dirty="0" smtClean="0"/>
              <a:t> di </a:t>
            </a:r>
            <a:r>
              <a:rPr lang="en-US" dirty="0" err="1" smtClean="0"/>
              <a:t>alcuni</a:t>
            </a:r>
            <a:r>
              <a:rPr lang="en-US" dirty="0" smtClean="0"/>
              <a:t> </a:t>
            </a:r>
            <a:r>
              <a:rPr lang="en-US" dirty="0" err="1" smtClean="0"/>
              <a:t>diritti</a:t>
            </a:r>
            <a:r>
              <a:rPr lang="en-US" dirty="0" smtClean="0"/>
              <a:t> </a:t>
            </a:r>
            <a:r>
              <a:rPr lang="en-US" dirty="0" err="1" smtClean="0"/>
              <a:t>fondamentali</a:t>
            </a:r>
            <a:endParaRPr lang="en-US" dirty="0" smtClean="0"/>
          </a:p>
          <a:p>
            <a:pPr>
              <a:buNone/>
            </a:pPr>
            <a:endParaRPr lang="en-US" dirty="0" smtClean="0"/>
          </a:p>
          <a:p>
            <a:pPr>
              <a:buFont typeface="Wingdings" pitchFamily="2" charset="2"/>
              <a:buChar char="Ø"/>
            </a:pPr>
            <a:r>
              <a:rPr lang="en-US" dirty="0" err="1" smtClean="0">
                <a:solidFill>
                  <a:schemeClr val="accent1"/>
                </a:solidFill>
              </a:rPr>
              <a:t>Libertà</a:t>
            </a:r>
            <a:r>
              <a:rPr lang="en-US" dirty="0" smtClean="0">
                <a:solidFill>
                  <a:schemeClr val="accent1"/>
                </a:solidFill>
              </a:rPr>
              <a:t> di </a:t>
            </a:r>
            <a:r>
              <a:rPr lang="en-US" dirty="0" err="1" smtClean="0">
                <a:solidFill>
                  <a:schemeClr val="accent1"/>
                </a:solidFill>
              </a:rPr>
              <a:t>pensiero</a:t>
            </a:r>
            <a:r>
              <a:rPr lang="en-US" dirty="0" smtClean="0">
                <a:solidFill>
                  <a:schemeClr val="accent1"/>
                </a:solidFill>
              </a:rPr>
              <a:t> </a:t>
            </a:r>
          </a:p>
          <a:p>
            <a:pPr>
              <a:buFont typeface="Wingdings" pitchFamily="2" charset="2"/>
              <a:buChar char="Ø"/>
            </a:pPr>
            <a:r>
              <a:rPr lang="en-US" dirty="0" err="1" smtClean="0">
                <a:solidFill>
                  <a:schemeClr val="accent1"/>
                </a:solidFill>
              </a:rPr>
              <a:t>Diritto</a:t>
            </a:r>
            <a:r>
              <a:rPr lang="en-US" dirty="0" smtClean="0">
                <a:solidFill>
                  <a:schemeClr val="accent1"/>
                </a:solidFill>
              </a:rPr>
              <a:t> di </a:t>
            </a:r>
            <a:r>
              <a:rPr lang="en-US" dirty="0" err="1" smtClean="0">
                <a:solidFill>
                  <a:schemeClr val="accent1"/>
                </a:solidFill>
              </a:rPr>
              <a:t>critica</a:t>
            </a:r>
            <a:r>
              <a:rPr lang="en-US" dirty="0" smtClean="0">
                <a:solidFill>
                  <a:schemeClr val="accent1"/>
                </a:solidFill>
              </a:rPr>
              <a:t> </a:t>
            </a:r>
          </a:p>
          <a:p>
            <a:pPr>
              <a:buFont typeface="Wingdings" pitchFamily="2" charset="2"/>
              <a:buChar char="Ø"/>
            </a:pPr>
            <a:r>
              <a:rPr lang="en-US" dirty="0" smtClean="0">
                <a:solidFill>
                  <a:schemeClr val="accent1"/>
                </a:solidFill>
              </a:rPr>
              <a:t>Diritti </a:t>
            </a:r>
            <a:r>
              <a:rPr lang="en-US" dirty="0" err="1" smtClean="0">
                <a:solidFill>
                  <a:schemeClr val="accent1"/>
                </a:solidFill>
              </a:rPr>
              <a:t>sindacali</a:t>
            </a:r>
            <a:r>
              <a:rPr lang="en-US" dirty="0" smtClean="0">
                <a:solidFill>
                  <a:schemeClr val="accent1"/>
                </a:solidFill>
              </a:rPr>
              <a:t> </a:t>
            </a:r>
          </a:p>
          <a:p>
            <a:pPr>
              <a:buFont typeface="Wingdings" pitchFamily="2" charset="2"/>
              <a:buChar char="Ø"/>
            </a:pPr>
            <a:r>
              <a:rPr lang="en-US" dirty="0" err="1" smtClean="0">
                <a:solidFill>
                  <a:schemeClr val="accent1"/>
                </a:solidFill>
              </a:rPr>
              <a:t>Convinzioni</a:t>
            </a:r>
            <a:r>
              <a:rPr lang="en-US" dirty="0" smtClean="0">
                <a:solidFill>
                  <a:schemeClr val="accent1"/>
                </a:solidFill>
              </a:rPr>
              <a:t> </a:t>
            </a:r>
            <a:r>
              <a:rPr lang="en-US" dirty="0" err="1" smtClean="0">
                <a:solidFill>
                  <a:schemeClr val="accent1"/>
                </a:solidFill>
              </a:rPr>
              <a:t>personali</a:t>
            </a:r>
            <a:r>
              <a:rPr lang="en-US" dirty="0" smtClean="0">
                <a:solidFill>
                  <a:schemeClr val="accent1"/>
                </a:solidFill>
              </a:rPr>
              <a:t> </a:t>
            </a:r>
            <a:endParaRPr lang="en-US" dirty="0">
              <a:solidFill>
                <a:schemeClr val="accent1"/>
              </a:solidFill>
            </a:endParaRPr>
          </a:p>
        </p:txBody>
      </p:sp>
    </p:spTree>
    <p:extLst>
      <p:ext uri="{BB962C8B-B14F-4D97-AF65-F5344CB8AC3E}">
        <p14:creationId xmlns:p14="http://schemas.microsoft.com/office/powerpoint/2010/main" xmlns="" val="3246067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04" y="-553"/>
            <a:ext cx="12358092" cy="6904935"/>
          </a:xfrm>
          <a:prstGeom prst="rect">
            <a:avLst/>
          </a:prstGeom>
        </p:spPr>
      </p:pic>
      <p:sp>
        <p:nvSpPr>
          <p:cNvPr id="4" name="Content Placeholder 2"/>
          <p:cNvSpPr>
            <a:spLocks noGrp="1"/>
          </p:cNvSpPr>
          <p:nvPr>
            <p:ph idx="1"/>
          </p:nvPr>
        </p:nvSpPr>
        <p:spPr>
          <a:xfrm>
            <a:off x="893617" y="2560638"/>
            <a:ext cx="10681855" cy="3565525"/>
          </a:xfrm>
        </p:spPr>
        <p:txBody>
          <a:bodyPr>
            <a:normAutofit/>
          </a:bodyPr>
          <a:lstStyle/>
          <a:p>
            <a:pPr>
              <a:buNone/>
            </a:pPr>
            <a:r>
              <a:rPr lang="it-IT" dirty="0" smtClean="0">
                <a:solidFill>
                  <a:srgbClr val="0070C0"/>
                </a:solidFill>
              </a:rPr>
              <a:t>                                                Cass. 7.4.2014 n. 8077</a:t>
            </a:r>
            <a:endParaRPr lang="en-US" dirty="0" smtClean="0"/>
          </a:p>
          <a:p>
            <a:pPr>
              <a:buNone/>
            </a:pPr>
            <a:r>
              <a:rPr lang="it-IT" dirty="0" smtClean="0"/>
              <a:t>  Obbligo di fedeltà comunque limitato all’attività lecita dell’imprenditore </a:t>
            </a:r>
          </a:p>
          <a:p>
            <a:pPr>
              <a:buNone/>
            </a:pPr>
            <a:r>
              <a:rPr lang="it-IT" dirty="0" smtClean="0"/>
              <a:t>                                      </a:t>
            </a:r>
            <a:endParaRPr lang="it-IT" dirty="0" smtClean="0">
              <a:solidFill>
                <a:srgbClr val="0070C0"/>
              </a:solidFill>
            </a:endParaRPr>
          </a:p>
          <a:p>
            <a:pPr>
              <a:buNone/>
            </a:pPr>
            <a:r>
              <a:rPr lang="it-IT" i="1" dirty="0" smtClean="0"/>
              <a:t>   ad esempio:  </a:t>
            </a:r>
            <a:r>
              <a:rPr lang="it-IT" b="1" i="1" dirty="0" smtClean="0"/>
              <a:t>La proposizione di una denuncia penale non costituisce violazione dell’art. 2105 c.c., ma costituisce legittimo esercizio dei diritti ex artt. 21 e 24 </a:t>
            </a:r>
            <a:r>
              <a:rPr lang="it-IT" b="1" i="1" dirty="0" err="1" smtClean="0"/>
              <a:t>Costituizione</a:t>
            </a:r>
            <a:endParaRPr lang="en-US" b="1" dirty="0"/>
          </a:p>
        </p:txBody>
      </p:sp>
    </p:spTree>
    <p:extLst>
      <p:ext uri="{BB962C8B-B14F-4D97-AF65-F5344CB8AC3E}">
        <p14:creationId xmlns:p14="http://schemas.microsoft.com/office/powerpoint/2010/main" xmlns="" val="3675063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04" y="-553"/>
            <a:ext cx="12358092" cy="6904935"/>
          </a:xfrm>
          <a:prstGeom prst="rect">
            <a:avLst/>
          </a:prstGeom>
        </p:spPr>
      </p:pic>
      <p:sp>
        <p:nvSpPr>
          <p:cNvPr id="3" name="Title 1"/>
          <p:cNvSpPr>
            <a:spLocks noGrp="1"/>
          </p:cNvSpPr>
          <p:nvPr>
            <p:ph type="title"/>
          </p:nvPr>
        </p:nvSpPr>
        <p:spPr>
          <a:xfrm>
            <a:off x="1683328" y="1417638"/>
            <a:ext cx="8229600" cy="1143000"/>
          </a:xfrm>
        </p:spPr>
        <p:txBody>
          <a:bodyPr>
            <a:normAutofit fontScale="90000"/>
          </a:bodyPr>
          <a:lstStyle/>
          <a:p>
            <a:pPr algn="ctr"/>
            <a:r>
              <a:rPr lang="en-US" b="1" dirty="0" smtClean="0">
                <a:solidFill>
                  <a:schemeClr val="accent6">
                    <a:lumMod val="75000"/>
                  </a:schemeClr>
                </a:solidFill>
              </a:rPr>
              <a:t>-   </a:t>
            </a:r>
            <a:r>
              <a:rPr lang="en-US" b="1" dirty="0" err="1" smtClean="0">
                <a:solidFill>
                  <a:schemeClr val="accent6">
                    <a:lumMod val="75000"/>
                  </a:schemeClr>
                </a:solidFill>
              </a:rPr>
              <a:t>Casistica</a:t>
            </a:r>
            <a:r>
              <a:rPr lang="en-US" b="1" dirty="0" smtClean="0">
                <a:solidFill>
                  <a:schemeClr val="accent6">
                    <a:lumMod val="75000"/>
                  </a:schemeClr>
                </a:solidFill>
              </a:rPr>
              <a:t>  - </a:t>
            </a:r>
            <a:br>
              <a:rPr lang="en-US" b="1" dirty="0" smtClean="0">
                <a:solidFill>
                  <a:schemeClr val="accent6">
                    <a:lumMod val="75000"/>
                  </a:schemeClr>
                </a:solidFill>
              </a:rPr>
            </a:br>
            <a:r>
              <a:rPr lang="en-US" b="1" dirty="0" smtClean="0">
                <a:solidFill>
                  <a:schemeClr val="accent6">
                    <a:lumMod val="75000"/>
                  </a:schemeClr>
                </a:solidFill>
              </a:rPr>
              <a:t> </a:t>
            </a:r>
            <a:r>
              <a:rPr lang="en-US" b="1" dirty="0" err="1" smtClean="0">
                <a:solidFill>
                  <a:schemeClr val="accent6">
                    <a:lumMod val="75000"/>
                  </a:schemeClr>
                </a:solidFill>
              </a:rPr>
              <a:t>Mansioni</a:t>
            </a:r>
            <a:endParaRPr lang="en-US" b="1" dirty="0">
              <a:solidFill>
                <a:schemeClr val="accent6">
                  <a:lumMod val="75000"/>
                </a:schemeClr>
              </a:solidFill>
            </a:endParaRPr>
          </a:p>
        </p:txBody>
      </p:sp>
      <p:sp>
        <p:nvSpPr>
          <p:cNvPr id="4" name="Content Placeholder 2"/>
          <p:cNvSpPr>
            <a:spLocks noGrp="1"/>
          </p:cNvSpPr>
          <p:nvPr>
            <p:ph idx="1"/>
          </p:nvPr>
        </p:nvSpPr>
        <p:spPr>
          <a:xfrm>
            <a:off x="893617" y="2560638"/>
            <a:ext cx="10681855" cy="3565525"/>
          </a:xfrm>
        </p:spPr>
        <p:txBody>
          <a:bodyPr>
            <a:normAutofit/>
          </a:bodyPr>
          <a:lstStyle/>
          <a:p>
            <a:pPr>
              <a:buNone/>
            </a:pPr>
            <a:r>
              <a:rPr lang="en-US" dirty="0" smtClean="0"/>
              <a:t> </a:t>
            </a:r>
            <a:endParaRPr lang="it-IT" dirty="0" smtClean="0"/>
          </a:p>
          <a:p>
            <a:pPr>
              <a:buFont typeface="Wingdings" pitchFamily="2" charset="2"/>
              <a:buChar char="ü"/>
            </a:pPr>
            <a:r>
              <a:rPr lang="it-IT" dirty="0" smtClean="0"/>
              <a:t>Obbligo di Fedeltà  per tutte le tipologie di mansioni </a:t>
            </a:r>
          </a:p>
          <a:p>
            <a:pPr>
              <a:buNone/>
            </a:pPr>
            <a:r>
              <a:rPr lang="en-US" dirty="0" smtClean="0"/>
              <a:t>               </a:t>
            </a:r>
            <a:r>
              <a:rPr lang="it-IT" dirty="0" smtClean="0"/>
              <a:t>(anche per quelle meramente esecutive) </a:t>
            </a:r>
          </a:p>
          <a:p>
            <a:pPr>
              <a:buNone/>
            </a:pPr>
            <a:endParaRPr lang="it-IT" dirty="0" smtClean="0"/>
          </a:p>
          <a:p>
            <a:pPr>
              <a:buNone/>
            </a:pPr>
            <a:r>
              <a:rPr lang="it-IT" dirty="0" smtClean="0"/>
              <a:t>                         intensificazione man mano che si sale </a:t>
            </a:r>
          </a:p>
          <a:p>
            <a:pPr>
              <a:buNone/>
            </a:pPr>
            <a:r>
              <a:rPr lang="it-IT" dirty="0" smtClean="0"/>
              <a:t>                                  nella gerarchia del personale</a:t>
            </a:r>
          </a:p>
          <a:p>
            <a:endParaRPr lang="en-US" dirty="0"/>
          </a:p>
        </p:txBody>
      </p:sp>
      <p:sp>
        <p:nvSpPr>
          <p:cNvPr id="7" name="Freccia a destra 6"/>
          <p:cNvSpPr/>
          <p:nvPr/>
        </p:nvSpPr>
        <p:spPr>
          <a:xfrm>
            <a:off x="1455418" y="459710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3407522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389</Words>
  <Application>Microsoft Office PowerPoint</Application>
  <PresentationFormat>Personalizzato</PresentationFormat>
  <Paragraphs>126</Paragraphs>
  <Slides>19</Slides>
  <Notes>1</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Tema di Office</vt:lpstr>
      <vt:lpstr>Diapositiva 1</vt:lpstr>
      <vt:lpstr>L’0BBLIGO DI FEDELTA’     Avv. BRUNO LAUDI </vt:lpstr>
      <vt:lpstr>    ART . 2105 c.c.  (OBBLIGO DI FEDELTA’)  Il  prestatore di lavoro     non deve trattare affari, per conto proprio o di terzi, in concorrenza con l'imprenditore,   ne' divulgare notizie attinenti all’organizzazione  e ai metodi di produzione  dell'impresa  farne uso in modo da poter recare ad essa pregiudizio     </vt:lpstr>
      <vt:lpstr>Diapositiva 4</vt:lpstr>
      <vt:lpstr>Diapositiva 5</vt:lpstr>
      <vt:lpstr>Art. 2105 </vt:lpstr>
      <vt:lpstr>Pericolo </vt:lpstr>
      <vt:lpstr>Diapositiva 8</vt:lpstr>
      <vt:lpstr>-   Casistica  -   Mansioni</vt:lpstr>
      <vt:lpstr>Tipologie contrattuali </vt:lpstr>
      <vt:lpstr>PART TIME </vt:lpstr>
      <vt:lpstr> Estensione soggettiva  obbligo fedeltà </vt:lpstr>
      <vt:lpstr> Malattia  </vt:lpstr>
      <vt:lpstr> Produzione in giudizio di documenti  </vt:lpstr>
      <vt:lpstr>Diapositiva 15</vt:lpstr>
      <vt:lpstr> Limiti al diritto di critica  </vt:lpstr>
      <vt:lpstr>Diapositiva 17</vt:lpstr>
      <vt:lpstr>Attenuazione del limite della continenza formale    Mutamento del  costume sociale nella comunicazione      si è alzata l’asticella della “tolleranza “  al “poco elegante“ </vt:lpstr>
      <vt:lpstr>   GRAZIE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Bruno Laudi</dc:creator>
  <cp:lastModifiedBy>User</cp:lastModifiedBy>
  <cp:revision>20</cp:revision>
  <dcterms:created xsi:type="dcterms:W3CDTF">2017-09-05T08:28:00Z</dcterms:created>
  <dcterms:modified xsi:type="dcterms:W3CDTF">2017-09-07T16:23:29Z</dcterms:modified>
</cp:coreProperties>
</file>