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0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9" r:id="rId14"/>
    <p:sldId id="300" r:id="rId15"/>
    <p:sldId id="301" r:id="rId16"/>
    <p:sldId id="294" r:id="rId17"/>
    <p:sldId id="295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6A0B-21BF-3F4C-8603-E44E4D94012B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B84E-F9A6-B94A-8F5A-AA594116F35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B84E-F9A6-B94A-8F5A-AA594116F35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71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18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6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60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84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3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7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01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5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1DD3-0D5C-3640-B6F2-025770151B10}" type="datetimeFigureOut">
              <a:rPr lang="it-IT" smtClean="0"/>
              <a:t>21/09/17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2936-9996-FB4A-B777-8E79292F0D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4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42" y="837372"/>
            <a:ext cx="9251712" cy="51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3"/>
            <a:ext cx="9268569" cy="594307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34950" y="1894940"/>
            <a:ext cx="3422650" cy="3057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ART. 8</a:t>
            </a:r>
          </a:p>
          <a:p>
            <a:pPr algn="ctr"/>
            <a:r>
              <a:rPr lang="it-IT" sz="2000" dirty="0" smtClean="0"/>
              <a:t>(efficacia generale degli accordi di prossimità)</a:t>
            </a: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sz="2000" dirty="0" smtClean="0"/>
              <a:t>Criterio</a:t>
            </a:r>
            <a:endParaRPr lang="it-IT" sz="2000" dirty="0"/>
          </a:p>
          <a:p>
            <a:pPr algn="ctr"/>
            <a:r>
              <a:rPr lang="it-IT" sz="2000" dirty="0" smtClean="0"/>
              <a:t>maggioritario</a:t>
            </a:r>
            <a:endParaRPr lang="it-IT" sz="2000" dirty="0"/>
          </a:p>
        </p:txBody>
      </p:sp>
      <p:sp>
        <p:nvSpPr>
          <p:cNvPr id="4" name="Ovale 3"/>
          <p:cNvSpPr/>
          <p:nvPr/>
        </p:nvSpPr>
        <p:spPr>
          <a:xfrm>
            <a:off x="5377511" y="1894941"/>
            <a:ext cx="3026090" cy="24566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d. </a:t>
            </a:r>
            <a:r>
              <a:rPr lang="it-IT" sz="2400" dirty="0" err="1" smtClean="0"/>
              <a:t>lgs</a:t>
            </a:r>
            <a:r>
              <a:rPr lang="it-IT" sz="2400" dirty="0" smtClean="0"/>
              <a:t>. 81</a:t>
            </a:r>
            <a:endParaRPr lang="it-IT" sz="2400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Testo Unico</a:t>
            </a:r>
          </a:p>
          <a:p>
            <a:pPr algn="ctr"/>
            <a:r>
              <a:rPr lang="it-IT" dirty="0" smtClean="0"/>
              <a:t>14/1/2014</a:t>
            </a:r>
          </a:p>
          <a:p>
            <a:pPr algn="ctr"/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2763749" y="4132011"/>
            <a:ext cx="4027470" cy="1994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Problemi di costituzionalità?</a:t>
            </a: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Art. 3, 36 e 39</a:t>
            </a:r>
          </a:p>
          <a:p>
            <a:pPr algn="ctr"/>
            <a:r>
              <a:rPr lang="it-IT" dirty="0" smtClean="0"/>
              <a:t>Costituzione</a:t>
            </a:r>
            <a:endParaRPr lang="it-IT" dirty="0"/>
          </a:p>
        </p:txBody>
      </p:sp>
      <p:sp>
        <p:nvSpPr>
          <p:cNvPr id="6" name="Freccia giù 5"/>
          <p:cNvSpPr/>
          <p:nvPr/>
        </p:nvSpPr>
        <p:spPr>
          <a:xfrm>
            <a:off x="1797299" y="3446186"/>
            <a:ext cx="297951" cy="369870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/>
          <p:cNvSpPr/>
          <p:nvPr/>
        </p:nvSpPr>
        <p:spPr>
          <a:xfrm flipH="1">
            <a:off x="6791219" y="2938353"/>
            <a:ext cx="236306" cy="369870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giù 7"/>
          <p:cNvSpPr/>
          <p:nvPr/>
        </p:nvSpPr>
        <p:spPr>
          <a:xfrm flipH="1">
            <a:off x="4634284" y="4898080"/>
            <a:ext cx="349320" cy="256852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4027470" y="2917861"/>
            <a:ext cx="8219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154166" y="3924728"/>
            <a:ext cx="791110" cy="503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9" y="203642"/>
            <a:ext cx="9268569" cy="59225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70562" y="2085654"/>
            <a:ext cx="4874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200" b="1" dirty="0">
                <a:solidFill>
                  <a:srgbClr val="C00000"/>
                </a:solidFill>
              </a:rPr>
              <a:t>…</a:t>
            </a:r>
            <a:r>
              <a:rPr lang="it-IT" sz="3200" b="1" dirty="0">
                <a:solidFill>
                  <a:srgbClr val="C00000"/>
                </a:solidFill>
              </a:rPr>
              <a:t>e possibili conflitti</a:t>
            </a:r>
            <a:r>
              <a:rPr lang="it-IT" sz="2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-90539" y="1993187"/>
            <a:ext cx="9268569" cy="4864813"/>
          </a:xfrm>
        </p:spPr>
        <p:txBody>
          <a:bodyPr>
            <a:normAutofit/>
          </a:bodyPr>
          <a:lstStyle/>
          <a:p>
            <a:pPr algn="just"/>
            <a:endParaRPr lang="it-IT" dirty="0" smtClean="0">
              <a:solidFill>
                <a:srgbClr val="0000FF"/>
              </a:solidFill>
            </a:endParaRPr>
          </a:p>
          <a:p>
            <a:pPr algn="just"/>
            <a:r>
              <a:rPr lang="it-IT" dirty="0" smtClean="0">
                <a:solidFill>
                  <a:srgbClr val="0000FF"/>
                </a:solidFill>
              </a:rPr>
              <a:t>I requisiti di rappresentatività dell’</a:t>
            </a:r>
            <a:r>
              <a:rPr lang="it-IT" dirty="0" smtClean="0">
                <a:solidFill>
                  <a:srgbClr val="FF0000"/>
                </a:solidFill>
              </a:rPr>
              <a:t>art. 8 </a:t>
            </a:r>
            <a:r>
              <a:rPr lang="it-IT" dirty="0" smtClean="0">
                <a:solidFill>
                  <a:srgbClr val="0000FF"/>
                </a:solidFill>
              </a:rPr>
              <a:t>non coincidono con quelli indicati dall’art. 51</a:t>
            </a:r>
          </a:p>
          <a:p>
            <a:endParaRPr lang="it-IT" dirty="0"/>
          </a:p>
          <a:p>
            <a:pPr algn="just"/>
            <a:r>
              <a:rPr lang="it-IT" dirty="0" smtClean="0">
                <a:solidFill>
                  <a:srgbClr val="0000FF"/>
                </a:solidFill>
              </a:rPr>
              <a:t>Nell’</a:t>
            </a:r>
            <a:r>
              <a:rPr lang="it-IT" dirty="0" smtClean="0">
                <a:solidFill>
                  <a:srgbClr val="FF0000"/>
                </a:solidFill>
              </a:rPr>
              <a:t>art. 51 </a:t>
            </a:r>
            <a:r>
              <a:rPr lang="it-IT" dirty="0" smtClean="0">
                <a:solidFill>
                  <a:srgbClr val="0000FF"/>
                </a:solidFill>
              </a:rPr>
              <a:t>non è previsto un criterio maggioritario per la legittimazione degli accordi derogatori a livello aziendale/territoriale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8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856836"/>
            <a:ext cx="9268569" cy="517870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419" y="2003460"/>
            <a:ext cx="8296382" cy="3739793"/>
          </a:xfr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0000FF"/>
                </a:solidFill>
              </a:rPr>
              <a:t>I rapporti fra legge e contratto collettivo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   nel cosiddetto </a:t>
            </a:r>
            <a:r>
              <a:rPr lang="it-IT" i="1" dirty="0" smtClean="0">
                <a:solidFill>
                  <a:srgbClr val="0000FF"/>
                </a:solidFill>
              </a:rPr>
              <a:t>Jobs </a:t>
            </a:r>
            <a:r>
              <a:rPr lang="it-IT" i="1" dirty="0" err="1" smtClean="0">
                <a:solidFill>
                  <a:srgbClr val="0000FF"/>
                </a:solidFill>
              </a:rPr>
              <a:t>Act</a:t>
            </a:r>
            <a:endParaRPr lang="it-IT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i="1" dirty="0" smtClean="0">
                <a:solidFill>
                  <a:srgbClr val="0000FF"/>
                </a:solidFill>
              </a:rPr>
              <a:t>_______</a:t>
            </a:r>
          </a:p>
          <a:p>
            <a:pPr marL="0" indent="0">
              <a:buNone/>
            </a:pPr>
            <a:endParaRPr lang="it-IT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i="1" dirty="0">
                <a:solidFill>
                  <a:srgbClr val="0000FF"/>
                </a:solidFill>
              </a:rPr>
              <a:t>	</a:t>
            </a:r>
            <a:r>
              <a:rPr lang="it-IT" i="1" dirty="0" smtClean="0">
                <a:solidFill>
                  <a:srgbClr val="0000FF"/>
                </a:solidFill>
              </a:rPr>
              <a:t> Quali cambiamenti? </a:t>
            </a:r>
          </a:p>
          <a:p>
            <a:pPr marL="0" indent="0" algn="ctr">
              <a:buNone/>
            </a:pPr>
            <a:r>
              <a:rPr lang="it-IT" i="1" dirty="0" smtClean="0">
                <a:solidFill>
                  <a:srgbClr val="0000FF"/>
                </a:solidFill>
              </a:rPr>
              <a:t>L’etero-regolazione per sollecitare auto-regolazione</a:t>
            </a:r>
            <a:endParaRPr lang="it-IT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i="1" dirty="0" smtClean="0">
                <a:solidFill>
                  <a:srgbClr val="0000FF"/>
                </a:solidFill>
              </a:rPr>
              <a:t>  _____  </a:t>
            </a:r>
            <a:endParaRPr lang="it-IT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-164387"/>
            <a:ext cx="9278033" cy="567702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00719"/>
            <a:ext cx="9257484" cy="5073685"/>
          </a:xfrm>
          <a:solidFill>
            <a:srgbClr val="FFFFF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it-IT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rt. 19 (COMMA II)</a:t>
            </a:r>
          </a:p>
          <a:p>
            <a:pPr marL="0" indent="0" algn="just">
              <a:buNone/>
            </a:pP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Rinvii sregolati e problemi di costituzionalità e di</a:t>
            </a:r>
          </a:p>
          <a:p>
            <a:pPr marL="0" indent="0" algn="just">
              <a:buNone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onformità al diritto della U.E.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e 3"/>
          <p:cNvSpPr/>
          <p:nvPr/>
        </p:nvSpPr>
        <p:spPr>
          <a:xfrm>
            <a:off x="4952871" y="2373329"/>
            <a:ext cx="4018250" cy="17150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DEROGA AL LIMITE QUANTITATIVO DEL 20%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4869951" y="4088408"/>
            <a:ext cx="4274048" cy="1819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DEROGA AL LIMITE TEMPORALE DEI 36 MESI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3164440" y="2373330"/>
            <a:ext cx="1273996" cy="20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846778" y="4489806"/>
            <a:ext cx="1736333" cy="71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-1" y="1181529"/>
            <a:ext cx="9278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90"/>
                </a:solidFill>
              </a:rPr>
              <a:t>d. </a:t>
            </a:r>
            <a:r>
              <a:rPr lang="it-IT" sz="2400" b="1" dirty="0" err="1">
                <a:solidFill>
                  <a:srgbClr val="000090"/>
                </a:solidFill>
              </a:rPr>
              <a:t>lgs</a:t>
            </a:r>
            <a:r>
              <a:rPr lang="it-IT" sz="2400" b="1" dirty="0">
                <a:solidFill>
                  <a:srgbClr val="000090"/>
                </a:solidFill>
              </a:rPr>
              <a:t>. n. 81 -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>
                <a:solidFill>
                  <a:srgbClr val="000090"/>
                </a:solidFill>
              </a:rPr>
              <a:t>Il contratto a termine e i rinvii alla </a:t>
            </a:r>
            <a:r>
              <a:rPr lang="it-IT" sz="2400" b="1" dirty="0" smtClean="0">
                <a:solidFill>
                  <a:srgbClr val="000090"/>
                </a:solidFill>
              </a:rPr>
              <a:t>contrattazione</a:t>
            </a: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dirty="0" smtClean="0"/>
              <a:t> </a:t>
            </a:r>
          </a:p>
          <a:p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</a:t>
            </a:r>
            <a:r>
              <a:rPr lang="it-IT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23 (commi I e II)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84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154112"/>
            <a:ext cx="9268569" cy="5881426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-19878" y="1828801"/>
            <a:ext cx="9268569" cy="965770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3100" dirty="0" smtClean="0">
                <a:solidFill>
                  <a:srgbClr val="0000FF"/>
                </a:solidFill>
              </a:rPr>
              <a:t>Il contratto a termine: liberalizzazione e delegificazione dei controlli</a:t>
            </a:r>
            <a:endParaRPr lang="it-IT" sz="3100" dirty="0">
              <a:solidFill>
                <a:srgbClr val="0000FF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-22497" y="2794571"/>
            <a:ext cx="9166497" cy="3947013"/>
          </a:xfr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Art. 21, comma II	</a:t>
            </a:r>
            <a:r>
              <a:rPr lang="it-IT" dirty="0" smtClean="0">
                <a:solidFill>
                  <a:srgbClr val="000090"/>
                </a:solidFill>
              </a:rPr>
              <a:t>			</a:t>
            </a:r>
            <a:r>
              <a:rPr lang="it-IT" dirty="0" smtClean="0">
                <a:solidFill>
                  <a:srgbClr val="C00000"/>
                </a:solidFill>
              </a:rPr>
              <a:t>Art. 24 comma I</a:t>
            </a:r>
            <a:r>
              <a:rPr lang="it-IT" dirty="0" smtClean="0">
                <a:solidFill>
                  <a:srgbClr val="000090"/>
                </a:solidFill>
              </a:rPr>
              <a:t>			 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95250" y="4119937"/>
            <a:ext cx="3870575" cy="26216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Deroga alla trasformazione a tempo indeterminato</a:t>
            </a:r>
            <a:endParaRPr lang="it-IT" sz="2400" dirty="0"/>
          </a:p>
        </p:txBody>
      </p:sp>
      <p:sp>
        <p:nvSpPr>
          <p:cNvPr id="7" name="Ovale 6"/>
          <p:cNvSpPr/>
          <p:nvPr/>
        </p:nvSpPr>
        <p:spPr>
          <a:xfrm>
            <a:off x="5260369" y="4017195"/>
            <a:ext cx="3883630" cy="27243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La disciplina in materia di diritto di precedenza</a:t>
            </a:r>
            <a:endParaRPr lang="it-IT" sz="24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335640" y="3339101"/>
            <a:ext cx="339048" cy="58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482993" y="3339101"/>
            <a:ext cx="452063" cy="58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8" y="0"/>
            <a:ext cx="9268569" cy="715495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19878" y="1294544"/>
            <a:ext cx="628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d</a:t>
            </a:r>
            <a:r>
              <a:rPr lang="it-IT" sz="2800" b="1" dirty="0">
                <a:solidFill>
                  <a:srgbClr val="0000FF"/>
                </a:solidFill>
              </a:rPr>
              <a:t>. </a:t>
            </a:r>
            <a:r>
              <a:rPr lang="it-IT" sz="2800" b="1" dirty="0" err="1">
                <a:solidFill>
                  <a:srgbClr val="0000FF"/>
                </a:solidFill>
              </a:rPr>
              <a:t>lgs</a:t>
            </a:r>
            <a:r>
              <a:rPr lang="it-IT" sz="2800" b="1" dirty="0">
                <a:solidFill>
                  <a:srgbClr val="0000FF"/>
                </a:solidFill>
              </a:rPr>
              <a:t>. n. 81 </a:t>
            </a:r>
            <a:r>
              <a:rPr lang="mr-IN" sz="2800" b="1" dirty="0">
                <a:solidFill>
                  <a:srgbClr val="0000FF"/>
                </a:solidFill>
              </a:rPr>
              <a:t>–</a:t>
            </a:r>
            <a:r>
              <a:rPr lang="it-IT" sz="2800" b="1" dirty="0">
                <a:solidFill>
                  <a:srgbClr val="0000FF"/>
                </a:solidFill>
              </a:rPr>
              <a:t> La somministrazione</a:t>
            </a:r>
            <a:endParaRPr lang="it-IT" sz="2800" b="1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62944" y="2167847"/>
            <a:ext cx="8942917" cy="4689162"/>
          </a:xfrm>
        </p:spPr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Art. </a:t>
            </a:r>
            <a:r>
              <a:rPr lang="it-IT" dirty="0" smtClean="0">
                <a:solidFill>
                  <a:srgbClr val="0000FF"/>
                </a:solidFill>
              </a:rPr>
              <a:t>31 </a:t>
            </a:r>
            <a:r>
              <a:rPr lang="it-IT" dirty="0" smtClean="0">
                <a:solidFill>
                  <a:srgbClr val="0000FF"/>
                </a:solidFill>
              </a:rPr>
              <a:t>comma 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0000FF"/>
                </a:solidFill>
              </a:rPr>
              <a:t>Art. </a:t>
            </a:r>
            <a:r>
              <a:rPr lang="it-IT" dirty="0" smtClean="0">
                <a:solidFill>
                  <a:srgbClr val="0000FF"/>
                </a:solidFill>
              </a:rPr>
              <a:t>31 </a:t>
            </a:r>
            <a:r>
              <a:rPr lang="it-IT" dirty="0" smtClean="0">
                <a:solidFill>
                  <a:srgbClr val="0000FF"/>
                </a:solidFill>
              </a:rPr>
              <a:t>comma II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157626" y="1817763"/>
            <a:ext cx="3986373" cy="20144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Deroga al limite numerico per i contratti a tempo indeterminato (20%) 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3472665" y="2753474"/>
            <a:ext cx="1191802" cy="154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842481" y="3976099"/>
            <a:ext cx="380144" cy="369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825500" y="4381501"/>
            <a:ext cx="4370917" cy="23389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 Determinazione dei limiti quantitativi del contratto a tempo determinato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67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113016"/>
            <a:ext cx="9268569" cy="59225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19878" y="1654140"/>
            <a:ext cx="9163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d. </a:t>
            </a:r>
            <a:r>
              <a:rPr lang="it-IT" sz="2800" b="1" dirty="0" err="1">
                <a:solidFill>
                  <a:srgbClr val="C00000"/>
                </a:solidFill>
              </a:rPr>
              <a:t>lgs</a:t>
            </a:r>
            <a:r>
              <a:rPr lang="it-IT" sz="2800" b="1" dirty="0">
                <a:solidFill>
                  <a:srgbClr val="C00000"/>
                </a:solidFill>
              </a:rPr>
              <a:t>. n. 81 </a:t>
            </a:r>
            <a:r>
              <a:rPr lang="mr-IN" sz="2800" b="1" dirty="0">
                <a:solidFill>
                  <a:srgbClr val="C00000"/>
                </a:solidFill>
              </a:rPr>
              <a:t>–</a:t>
            </a:r>
            <a:r>
              <a:rPr lang="it-IT" sz="2800" b="1" dirty="0">
                <a:solidFill>
                  <a:srgbClr val="C00000"/>
                </a:solidFill>
              </a:rPr>
              <a:t> Le collaborazioni e il potere derogatorio dell’autonomia collettiva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-1" y="2937018"/>
            <a:ext cx="9248691" cy="3189145"/>
          </a:xfr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Art. 2 comma II lettera a)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endParaRPr lang="it-IT" b="1" dirty="0">
              <a:solidFill>
                <a:srgbClr val="000090"/>
              </a:solidFill>
            </a:endParaRP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Problemi interpretativi?</a:t>
            </a: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407612" y="2937018"/>
            <a:ext cx="4633645" cy="24363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La “disapplicazione” della disciplina del lavoro subordinato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135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64"/>
            <a:ext cx="9268569" cy="58814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2192" y="1571946"/>
            <a:ext cx="653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d. </a:t>
            </a:r>
            <a:r>
              <a:rPr lang="it-IT" sz="3200" b="1" dirty="0" err="1">
                <a:solidFill>
                  <a:srgbClr val="C00000"/>
                </a:solidFill>
              </a:rPr>
              <a:t>lgs</a:t>
            </a:r>
            <a:r>
              <a:rPr lang="it-IT" sz="3200" b="1" dirty="0">
                <a:solidFill>
                  <a:srgbClr val="C00000"/>
                </a:solidFill>
              </a:rPr>
              <a:t>. n. 81 </a:t>
            </a:r>
            <a:r>
              <a:rPr lang="mr-IN" sz="3200" b="1" dirty="0">
                <a:solidFill>
                  <a:srgbClr val="C00000"/>
                </a:solidFill>
              </a:rPr>
              <a:t>–</a:t>
            </a:r>
            <a:r>
              <a:rPr lang="it-IT" sz="3200" b="1" dirty="0">
                <a:solidFill>
                  <a:srgbClr val="C00000"/>
                </a:solidFill>
              </a:rPr>
              <a:t> il nuovo art. 2103 c. c.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82193" y="3113070"/>
            <a:ext cx="9186375" cy="2753474"/>
          </a:xfr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Art. 3 comma IV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255694" y="3215810"/>
            <a:ext cx="3740446" cy="25171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Le “ulteriori ipotesi” di assegnazione di mansioni inferiori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352782" y="3760342"/>
            <a:ext cx="1510301" cy="462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9268569" cy="603553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434" y="1674689"/>
            <a:ext cx="8262740" cy="3955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i="1" u="sng" dirty="0">
                <a:solidFill>
                  <a:srgbClr val="C00000"/>
                </a:solidFill>
              </a:rPr>
              <a:t>Un bilancio critico</a:t>
            </a:r>
            <a:endParaRPr lang="it-IT" b="1" i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	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rgbClr val="0000FF"/>
                </a:solidFill>
              </a:rPr>
              <a:t>La contrattazione aziendale “rischia di diventare un simulacro negoziale costruito per giustificare la permanenza in vita dell’inderogabilità della legge ma di fatto cavallo di </a:t>
            </a:r>
            <a:r>
              <a:rPr lang="it-IT" i="1" dirty="0" err="1">
                <a:solidFill>
                  <a:srgbClr val="0000FF"/>
                </a:solidFill>
              </a:rPr>
              <a:t>Troja</a:t>
            </a:r>
            <a:r>
              <a:rPr lang="it-IT" i="1" dirty="0">
                <a:solidFill>
                  <a:srgbClr val="0000FF"/>
                </a:solidFill>
              </a:rPr>
              <a:t> per una forte compressione dei livelli di tutela esigibili” 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endParaRPr lang="it-IT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8569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flipH="1">
            <a:off x="-2" y="1438383"/>
            <a:ext cx="458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</a:rPr>
              <a:t>Per finire: </a:t>
            </a:r>
            <a:r>
              <a:rPr lang="it-IT" sz="2800" b="1" i="1" u="sng" dirty="0">
                <a:solidFill>
                  <a:srgbClr val="C00000"/>
                </a:solidFill>
              </a:rPr>
              <a:t>l’art. 51 d. </a:t>
            </a:r>
            <a:r>
              <a:rPr lang="it-IT" sz="2800" b="1" i="1" u="sng" dirty="0" err="1">
                <a:solidFill>
                  <a:srgbClr val="C00000"/>
                </a:solidFill>
              </a:rPr>
              <a:t>lgs</a:t>
            </a:r>
            <a:r>
              <a:rPr lang="it-IT" sz="2800" b="1" i="1" u="sng" dirty="0">
                <a:solidFill>
                  <a:srgbClr val="C00000"/>
                </a:solidFill>
              </a:rPr>
              <a:t>. 81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647272" y="2198670"/>
            <a:ext cx="8036958" cy="42226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it-IT" sz="4600" dirty="0">
                <a:solidFill>
                  <a:srgbClr val="000090"/>
                </a:solidFill>
              </a:rPr>
              <a:t>	</a:t>
            </a:r>
            <a:r>
              <a:rPr lang="it-IT" sz="5000" b="1" dirty="0" smtClean="0">
                <a:solidFill>
                  <a:srgbClr val="000090"/>
                </a:solidFill>
              </a:rPr>
              <a:t>Come interpretare l’equi-ordinazione delle fonti contrattuali?</a:t>
            </a:r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dirty="0"/>
              <a:t>	</a:t>
            </a:r>
            <a:endParaRPr lang="it-IT" dirty="0" smtClean="0"/>
          </a:p>
          <a:p>
            <a:pPr marL="0" indent="0" algn="ctr">
              <a:buNone/>
            </a:pPr>
            <a:endParaRPr lang="it-IT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it-IT" sz="5100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5100" dirty="0">
                <a:solidFill>
                  <a:srgbClr val="000090"/>
                </a:solidFill>
              </a:rPr>
              <a:t>	</a:t>
            </a:r>
            <a:r>
              <a:rPr lang="it-IT" sz="5100" b="1" i="1" dirty="0" smtClean="0">
                <a:solidFill>
                  <a:srgbClr val="C00000"/>
                </a:solidFill>
              </a:rPr>
              <a:t>Tendenza a indebolire il controllo sui poteri di autonomia</a:t>
            </a:r>
          </a:p>
          <a:p>
            <a:pPr marL="0" indent="0" algn="ctr">
              <a:buNone/>
            </a:pPr>
            <a:endParaRPr lang="it-IT" sz="51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1479479" y="4921321"/>
            <a:ext cx="6754354" cy="1140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Ma ci sono profili di costituzionalità da discutere?</a:t>
            </a:r>
            <a:endParaRPr lang="it-IT" sz="2400" dirty="0"/>
          </a:p>
        </p:txBody>
      </p:sp>
      <p:sp>
        <p:nvSpPr>
          <p:cNvPr id="6" name="Freccia giù 5"/>
          <p:cNvSpPr/>
          <p:nvPr/>
        </p:nvSpPr>
        <p:spPr>
          <a:xfrm>
            <a:off x="4582274" y="3349375"/>
            <a:ext cx="256854" cy="421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4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5610" y="565506"/>
            <a:ext cx="7902590" cy="3034945"/>
          </a:xfrm>
          <a:solidFill>
            <a:srgbClr val="FF66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/>
            </a:r>
            <a:br>
              <a:rPr lang="it-IT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La concorrenza fra le fonti: </a:t>
            </a:r>
            <a:br>
              <a:rPr lang="it-IT" sz="4000" b="1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legge, contratto collettivo nazionale e contrattazione di secondo livello</a:t>
            </a:r>
            <a:br>
              <a:rPr lang="it-IT" sz="4000" b="1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 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6853" y="3786988"/>
            <a:ext cx="7617374" cy="278081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Convegno nazionale AGI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15-16 SETTEMBRE 2017</a:t>
            </a:r>
          </a:p>
          <a:p>
            <a:endParaRPr lang="it-IT" sz="1400" dirty="0" smtClean="0">
              <a:solidFill>
                <a:srgbClr val="0000FF"/>
              </a:solidFill>
            </a:endParaRPr>
          </a:p>
          <a:p>
            <a:r>
              <a:rPr lang="it-IT" sz="1400" dirty="0" smtClean="0">
                <a:solidFill>
                  <a:srgbClr val="0000FF"/>
                </a:solidFill>
              </a:rPr>
              <a:t>Prof. Giorgio Fontana</a:t>
            </a:r>
          </a:p>
          <a:p>
            <a:r>
              <a:rPr lang="it-IT" sz="1400" dirty="0" smtClean="0">
                <a:solidFill>
                  <a:srgbClr val="0000FF"/>
                </a:solidFill>
              </a:rPr>
              <a:t>Università Mediterranea</a:t>
            </a:r>
          </a:p>
          <a:p>
            <a:r>
              <a:rPr lang="it-IT" sz="1400" dirty="0" smtClean="0">
                <a:solidFill>
                  <a:srgbClr val="0000FF"/>
                </a:solidFill>
              </a:rPr>
              <a:t>Reggio Calabria</a:t>
            </a:r>
            <a:endParaRPr lang="it-IT" sz="1400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0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9268569" cy="603553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73996"/>
            <a:ext cx="9248691" cy="5280915"/>
          </a:xfrm>
          <a:solidFill>
            <a:schemeClr val="bg1"/>
          </a:solidFill>
          <a:ln>
            <a:solidFill>
              <a:srgbClr val="8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dirty="0"/>
              <a:t>	</a:t>
            </a:r>
            <a:r>
              <a:rPr lang="it-IT" u="sng" dirty="0" smtClean="0">
                <a:solidFill>
                  <a:srgbClr val="0000FF"/>
                </a:solidFill>
              </a:rPr>
              <a:t>Conclusioni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0000FF"/>
                </a:solidFill>
              </a:rPr>
              <a:t>	</a:t>
            </a:r>
            <a:endParaRPr lang="it-IT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	</a:t>
            </a:r>
            <a:r>
              <a:rPr lang="it-IT" i="1" dirty="0" smtClean="0">
                <a:solidFill>
                  <a:srgbClr val="0000FF"/>
                </a:solidFill>
              </a:rPr>
              <a:t>Il rapporto fra le fonti come conflitto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L’allocazione del potere normativo è questione  che attiene al modello di regolazione del mercato</a:t>
            </a:r>
          </a:p>
          <a:p>
            <a:pPr marL="0" indent="0" algn="ctr">
              <a:buNone/>
            </a:pPr>
            <a:endParaRPr lang="it-IT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	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Domanda:</a:t>
            </a:r>
            <a:endParaRPr lang="it-IT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	</a:t>
            </a:r>
            <a:r>
              <a:rPr lang="it-IT" b="1" dirty="0" smtClean="0">
                <a:solidFill>
                  <a:srgbClr val="C00000"/>
                </a:solidFill>
              </a:rPr>
              <a:t>E’ ancora attuale il modello proposto dalle riforme del 2015?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Arrotonda singolo angolo rettangolo 3"/>
          <p:cNvSpPr/>
          <p:nvPr/>
        </p:nvSpPr>
        <p:spPr>
          <a:xfrm>
            <a:off x="710477" y="4119937"/>
            <a:ext cx="2651227" cy="1068512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Perdenti e vincenti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6339155" y="4119937"/>
            <a:ext cx="2568540" cy="10685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Crisi economica e disuguaglianze</a:t>
            </a:r>
            <a:endParaRPr lang="it-IT" sz="2000" b="1" dirty="0"/>
          </a:p>
        </p:txBody>
      </p:sp>
      <p:sp>
        <p:nvSpPr>
          <p:cNvPr id="6" name="Freccia giù 5"/>
          <p:cNvSpPr/>
          <p:nvPr/>
        </p:nvSpPr>
        <p:spPr>
          <a:xfrm>
            <a:off x="4541178" y="2722652"/>
            <a:ext cx="606175" cy="38014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82194"/>
            <a:ext cx="9268569" cy="6775806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57200" y="1838878"/>
            <a:ext cx="3064969" cy="18096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Fonte</a:t>
            </a:r>
            <a:endParaRPr lang="it-IT" sz="2800" dirty="0"/>
          </a:p>
        </p:txBody>
      </p:sp>
      <p:sp>
        <p:nvSpPr>
          <p:cNvPr id="5" name="Ovale 4"/>
          <p:cNvSpPr/>
          <p:nvPr/>
        </p:nvSpPr>
        <p:spPr>
          <a:xfrm>
            <a:off x="5587626" y="1838878"/>
            <a:ext cx="2986403" cy="1699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Potere</a:t>
            </a:r>
            <a:endParaRPr lang="it-IT" sz="2800" dirty="0"/>
          </a:p>
        </p:txBody>
      </p:sp>
      <p:sp>
        <p:nvSpPr>
          <p:cNvPr id="6" name="Ovale 5"/>
          <p:cNvSpPr/>
          <p:nvPr/>
        </p:nvSpPr>
        <p:spPr>
          <a:xfrm>
            <a:off x="2428529" y="4602916"/>
            <a:ext cx="4206761" cy="21429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Diritto</a:t>
            </a:r>
            <a:endParaRPr lang="it-IT" sz="2800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70792" y="1319514"/>
            <a:ext cx="9073207" cy="5538486"/>
          </a:xfrm>
          <a:noFill/>
        </p:spPr>
        <p:txBody>
          <a:bodyPr/>
          <a:lstStyle/>
          <a:p>
            <a:pPr lvl="7"/>
            <a:endParaRPr lang="it-IT" dirty="0"/>
          </a:p>
          <a:p>
            <a:pPr lvl="7"/>
            <a:endParaRPr lang="it-IT" dirty="0" smtClean="0"/>
          </a:p>
          <a:p>
            <a:pPr lvl="7"/>
            <a:r>
              <a:rPr lang="it-IT" sz="2800" dirty="0" smtClean="0"/>
              <a:t>Un passo indietro</a:t>
            </a:r>
            <a:endParaRPr lang="it-IT" sz="2800" dirty="0"/>
          </a:p>
          <a:p>
            <a:endParaRPr lang="it-IT" dirty="0"/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“Per dire cos’è il diritto</a:t>
            </a:r>
            <a:r>
              <a:rPr lang="it-IT" sz="2400" dirty="0"/>
              <a:t> </a:t>
            </a:r>
            <a:r>
              <a:rPr lang="it-IT" sz="2400" dirty="0" smtClean="0"/>
              <a:t>si ricorre alla metafora della fonte” (</a:t>
            </a:r>
            <a:r>
              <a:rPr lang="it-IT" sz="2400" dirty="0" err="1" smtClean="0"/>
              <a:t>R</a:t>
            </a:r>
            <a:r>
              <a:rPr lang="it-IT" sz="2400" dirty="0" smtClean="0"/>
              <a:t>. Bin)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3873357" y="2753474"/>
            <a:ext cx="1232899" cy="10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445303" y="3431569"/>
            <a:ext cx="318499" cy="1078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90"/>
            <a:ext cx="9268569" cy="5922521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735005" y="3650986"/>
            <a:ext cx="3223462" cy="22818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Fonti eteronome (statali e </a:t>
            </a:r>
            <a:r>
              <a:rPr lang="it-IT" sz="2400" dirty="0" err="1" smtClean="0"/>
              <a:t>substatali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" name="Ovale 3"/>
          <p:cNvSpPr/>
          <p:nvPr/>
        </p:nvSpPr>
        <p:spPr>
          <a:xfrm>
            <a:off x="5238608" y="3670829"/>
            <a:ext cx="3125306" cy="22818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Fonti autonome</a:t>
            </a:r>
          </a:p>
          <a:p>
            <a:pPr algn="ctr"/>
            <a:r>
              <a:rPr lang="it-IT" sz="2400" dirty="0" smtClean="0"/>
              <a:t>(contrattazione collettiva)</a:t>
            </a:r>
            <a:endParaRPr lang="it-IT" sz="2400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algn="ctr"/>
            <a:endParaRPr lang="it-IT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0090"/>
                </a:solidFill>
              </a:rPr>
              <a:t>Le fonti nel diritto del lavoro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0090"/>
                </a:solidFill>
              </a:rPr>
              <a:t>Pluralismo e valore del pluralismo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6" name="Freccia bidirezionale orizzontale 5"/>
          <p:cNvSpPr/>
          <p:nvPr/>
        </p:nvSpPr>
        <p:spPr>
          <a:xfrm>
            <a:off x="4345969" y="4602822"/>
            <a:ext cx="452062" cy="18493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6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51"/>
            <a:ext cx="9315489" cy="585627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i="1" dirty="0" smtClean="0">
                <a:solidFill>
                  <a:srgbClr val="C00000"/>
                </a:solidFill>
              </a:rPr>
              <a:t>Il problema delle antinomie, nel rapporto</a:t>
            </a:r>
            <a:r>
              <a:rPr lang="mr-IN" sz="2800" b="1" i="1" dirty="0" smtClean="0">
                <a:solidFill>
                  <a:srgbClr val="C00000"/>
                </a:solidFill>
              </a:rPr>
              <a:t>…</a:t>
            </a:r>
            <a:endParaRPr lang="it-IT" sz="2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it-IT" sz="2800" i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rgbClr val="000090"/>
                </a:solidFill>
              </a:rPr>
              <a:t>	- fra fonti eteronome (es.: fra norme extra-statali 	e 	 	statali)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rgbClr val="000090"/>
                </a:solidFill>
              </a:rPr>
              <a:t>	- fra fonti autonome (es. fra contratto nazionale e 	contratto aziendale)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rgbClr val="000090"/>
                </a:solidFill>
              </a:rPr>
              <a:t>	- fra fonti eteronome e fonti autonome (es. fra 	legge e 	contratto nazionale)</a:t>
            </a:r>
            <a:endParaRPr lang="it-IT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039" y="246580"/>
            <a:ext cx="10305608" cy="575813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037039" y="1407560"/>
            <a:ext cx="10305608" cy="5450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i="1" dirty="0" smtClean="0">
                <a:solidFill>
                  <a:srgbClr val="C00000"/>
                </a:solidFill>
              </a:rPr>
              <a:t>Pluralismo e informalità del sistema delle fonti nel diritto del lavoro</a:t>
            </a:r>
            <a:endParaRPr lang="it-IT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00FF"/>
                </a:solidFill>
              </a:rPr>
              <a:t>Il rapporto fra fonti eteronome e fonti autonome</a:t>
            </a:r>
            <a:endParaRPr lang="it-IT" sz="2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C00000"/>
                </a:solidFill>
              </a:rPr>
              <a:t>Principio di gerarchia</a:t>
            </a:r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C00000"/>
                </a:solidFill>
              </a:rPr>
              <a:t>Principio di competenza </a:t>
            </a:r>
          </a:p>
          <a:p>
            <a:pPr marL="0" indent="0" algn="ctr">
              <a:buNone/>
            </a:pPr>
            <a:endParaRPr lang="it-IT" b="1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00FF"/>
                </a:solidFill>
              </a:rPr>
              <a:t>Il rapporto fra fonti autonome (RINVIO)</a:t>
            </a:r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C00000"/>
                </a:solidFill>
              </a:rPr>
              <a:t>Principio di autodeterminazione negoziale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00FF"/>
                </a:solidFill>
              </a:rPr>
              <a:t>	</a:t>
            </a:r>
            <a:r>
              <a:rPr lang="it-IT" sz="2800" dirty="0" smtClean="0">
                <a:solidFill>
                  <a:srgbClr val="0000FF"/>
                </a:solidFill>
              </a:rPr>
              <a:t>(</a:t>
            </a:r>
            <a:r>
              <a:rPr lang="it-IT" sz="2800" dirty="0" err="1" smtClean="0">
                <a:solidFill>
                  <a:srgbClr val="0000FF"/>
                </a:solidFill>
              </a:rPr>
              <a:t>Cass</a:t>
            </a:r>
            <a:r>
              <a:rPr lang="it-IT" sz="2800" dirty="0" smtClean="0">
                <a:solidFill>
                  <a:srgbClr val="0000FF"/>
                </a:solidFill>
              </a:rPr>
              <a:t>. Lav. 13 gennaio 2016 n. 355)</a:t>
            </a:r>
            <a:endParaRPr lang="it-IT" sz="2800" dirty="0">
              <a:solidFill>
                <a:srgbClr val="0000FF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277402"/>
            <a:ext cx="9268569" cy="5758135"/>
          </a:xfrm>
          <a:prstGeom prst="rect">
            <a:avLst/>
          </a:prstGeom>
        </p:spPr>
      </p:pic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0" y="1397285"/>
            <a:ext cx="9048505" cy="54607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CRISI DEL PRINCIPIO DI GERARCHIA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FF"/>
                </a:solidFill>
              </a:rPr>
              <a:t>(CRISI DEL SISTEMA DELLE FONTI)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	- La giurisprudenza come fonte (il </a:t>
            </a:r>
            <a:r>
              <a:rPr lang="it-IT" i="1" dirty="0" smtClean="0">
                <a:solidFill>
                  <a:srgbClr val="0000FF"/>
                </a:solidFill>
              </a:rPr>
              <a:t>diritto vivente</a:t>
            </a:r>
            <a:r>
              <a:rPr lang="it-IT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	- L’ORDINAMENTO SOVRANAZIONALE E LA 		GOVERNANCE  ECONOMICA DELL’EUROZONA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	- Il principio di sussidiarietà (o la teoria della 	prossimità)    </a:t>
            </a:r>
            <a:r>
              <a:rPr lang="it-IT" i="1" dirty="0" smtClean="0">
                <a:solidFill>
                  <a:srgbClr val="C00000"/>
                </a:solidFill>
              </a:rPr>
              <a:t>ma ora in una versione differente</a:t>
            </a:r>
            <a:r>
              <a:rPr lang="mr-IN" i="1" dirty="0" smtClean="0">
                <a:solidFill>
                  <a:srgbClr val="C00000"/>
                </a:solidFill>
              </a:rPr>
              <a:t>…</a:t>
            </a:r>
            <a:endParaRPr lang="it-IT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	 - Le norme semi-imperative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     	 - Altro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2431" cy="6860567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575187" y="1756880"/>
            <a:ext cx="2455689" cy="1921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La sussidiarietà “rivisitata”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11195" y="1131013"/>
            <a:ext cx="3174914" cy="1200328"/>
          </a:xfrm>
          <a:prstGeom prst="rect">
            <a:avLst/>
          </a:prstGeom>
          <a:solidFill>
            <a:srgbClr val="FF66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	</a:t>
            </a:r>
            <a:r>
              <a:rPr lang="it-IT" sz="2400" dirty="0" smtClean="0">
                <a:solidFill>
                  <a:srgbClr val="0000FF"/>
                </a:solidFill>
              </a:rPr>
              <a:t>Derogabilità vs. 	inderogabilità delle 	norme 	lavoristiche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256369" y="2956505"/>
            <a:ext cx="4246447" cy="2430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Differenze ed eguaglianza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286000" y="3678147"/>
            <a:ext cx="2172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90"/>
                </a:solidFill>
              </a:rPr>
              <a:t>Le “fonti” di prossimità</a:t>
            </a:r>
          </a:p>
          <a:p>
            <a:r>
              <a:rPr lang="it-IT" sz="2400" dirty="0">
                <a:solidFill>
                  <a:srgbClr val="000090"/>
                </a:solidFill>
              </a:rPr>
              <a:t>operano in un contesto</a:t>
            </a:r>
          </a:p>
          <a:p>
            <a:r>
              <a:rPr lang="it-IT" sz="2400" dirty="0">
                <a:solidFill>
                  <a:srgbClr val="000090"/>
                </a:solidFill>
              </a:rPr>
              <a:t>di equilibrio di poteri?</a:t>
            </a:r>
          </a:p>
        </p:txBody>
      </p:sp>
    </p:spTree>
    <p:extLst>
      <p:ext uri="{BB962C8B-B14F-4D97-AF65-F5344CB8AC3E}">
        <p14:creationId xmlns:p14="http://schemas.microsoft.com/office/powerpoint/2010/main" val="15803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8691" cy="6858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9878" y="1828799"/>
            <a:ext cx="9163878" cy="5029201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Le riforme nell’epoca dell’austerity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i="1" dirty="0" smtClean="0">
                <a:solidFill>
                  <a:srgbClr val="0000FF"/>
                </a:solidFill>
              </a:rPr>
              <a:t>L’art. 8 l. n. 148/2011</a:t>
            </a:r>
            <a:r>
              <a:rPr lang="it-IT" b="1" i="1" dirty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ed il principio di 	“competenza”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	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00FF"/>
                </a:solidFill>
              </a:rPr>
              <a:t>	</a:t>
            </a:r>
            <a:r>
              <a:rPr lang="it-IT" b="1" dirty="0" smtClean="0">
                <a:solidFill>
                  <a:srgbClr val="0000FF"/>
                </a:solidFill>
              </a:rPr>
              <a:t>Il </a:t>
            </a:r>
            <a:r>
              <a:rPr lang="it-IT" b="1" i="1" dirty="0" smtClean="0">
                <a:solidFill>
                  <a:srgbClr val="0000FF"/>
                </a:solidFill>
              </a:rPr>
              <a:t>d. </a:t>
            </a:r>
            <a:r>
              <a:rPr lang="it-IT" b="1" i="1" dirty="0" err="1" smtClean="0">
                <a:solidFill>
                  <a:srgbClr val="0000FF"/>
                </a:solidFill>
              </a:rPr>
              <a:t>lgs</a:t>
            </a:r>
            <a:r>
              <a:rPr lang="it-IT" b="1" i="1" dirty="0" smtClean="0">
                <a:solidFill>
                  <a:srgbClr val="0000FF"/>
                </a:solidFill>
              </a:rPr>
              <a:t>. n. 81</a:t>
            </a:r>
            <a:r>
              <a:rPr lang="it-IT" b="1" dirty="0" smtClean="0">
                <a:solidFill>
                  <a:srgbClr val="0000FF"/>
                </a:solidFill>
              </a:rPr>
              <a:t>: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	- il problema delle norme “semi-imperative”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	- il problema delle fonti sottostanti “accreditate”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8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445</Words>
  <Application>Microsoft Macintosh PowerPoint</Application>
  <PresentationFormat>Presentazione su schermo (4:3)</PresentationFormat>
  <Paragraphs>159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Mangal</vt:lpstr>
      <vt:lpstr>Tema di Office</vt:lpstr>
      <vt:lpstr>Presentazione di PowerPoint</vt:lpstr>
      <vt:lpstr> La concorrenza fra le fonti:  legge, contratto collettivo nazionale e contrattazione di secondo livello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Il contratto a termine: liberalizzazione e delegificazione dei controlli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home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concorrenza fra le fonti  del  diritto del lavoro </dc:title>
  <dc:creator>Giorgio Fontana</dc:creator>
  <cp:lastModifiedBy>Giorgio Fontana</cp:lastModifiedBy>
  <cp:revision>71</cp:revision>
  <dcterms:created xsi:type="dcterms:W3CDTF">2017-09-07T09:18:20Z</dcterms:created>
  <dcterms:modified xsi:type="dcterms:W3CDTF">2017-09-21T21:30:57Z</dcterms:modified>
</cp:coreProperties>
</file>